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455" r:id="rId2"/>
    <p:sldId id="499" r:id="rId3"/>
    <p:sldId id="600" r:id="rId4"/>
    <p:sldId id="603" r:id="rId5"/>
    <p:sldId id="605" r:id="rId6"/>
    <p:sldId id="606" r:id="rId7"/>
    <p:sldId id="622" r:id="rId8"/>
    <p:sldId id="607" r:id="rId9"/>
    <p:sldId id="608" r:id="rId10"/>
    <p:sldId id="609" r:id="rId11"/>
    <p:sldId id="610" r:id="rId12"/>
    <p:sldId id="614" r:id="rId13"/>
    <p:sldId id="616" r:id="rId14"/>
    <p:sldId id="617" r:id="rId15"/>
    <p:sldId id="626" r:id="rId16"/>
    <p:sldId id="618" r:id="rId17"/>
    <p:sldId id="619" r:id="rId18"/>
    <p:sldId id="620" r:id="rId19"/>
    <p:sldId id="621" r:id="rId20"/>
    <p:sldId id="627" r:id="rId21"/>
    <p:sldId id="624" r:id="rId22"/>
    <p:sldId id="625" r:id="rId23"/>
    <p:sldId id="536" r:id="rId24"/>
    <p:sldId id="612" r:id="rId25"/>
    <p:sldId id="613" r:id="rId26"/>
    <p:sldId id="615" r:id="rId27"/>
    <p:sldId id="62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jun kim" initials="yjk" lastIdx="0" clrIdx="0">
    <p:extLst>
      <p:ext uri="{19B8F6BF-5375-455C-9EA6-DF929625EA0E}">
        <p15:presenceInfo xmlns:p15="http://schemas.microsoft.com/office/powerpoint/2012/main" userId="4fe38e6520057b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600"/>
    <a:srgbClr val="000099"/>
    <a:srgbClr val="0000CC"/>
    <a:srgbClr val="EAEAEA"/>
    <a:srgbClr val="130199"/>
    <a:srgbClr val="1D009A"/>
    <a:srgbClr val="000000"/>
    <a:srgbClr val="0E2648"/>
    <a:srgbClr val="102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5412" autoAdjust="0"/>
  </p:normalViewPr>
  <p:slideViewPr>
    <p:cSldViewPr snapToGrid="0" snapToObjects="1">
      <p:cViewPr>
        <p:scale>
          <a:sx n="100" d="100"/>
          <a:sy n="100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30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91DB6-BD0A-3D46-ABF8-FEDBF7E9ABAC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C968-595E-A642-ABF6-644E1985B4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0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83E6-3362-1049-978A-01F761DF38C2}" type="datetimeFigureOut">
              <a:rPr lang="fr-FR" smtClean="0"/>
              <a:t>09/10/2019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822DF-3C66-1A4D-B2A1-2DC74A00BF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798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Tentative </a:t>
            </a:r>
            <a:r>
              <a:rPr lang="fr-FR" altLang="ko-KR" dirty="0"/>
              <a:t>title</a:t>
            </a:r>
          </a:p>
          <a:p>
            <a:r>
              <a:rPr lang="fr-FR" altLang="ko-KR" dirty="0"/>
              <a:t>Do numerical improvement</a:t>
            </a:r>
          </a:p>
          <a:p>
            <a:r>
              <a:rPr lang="fr-FR" altLang="ko-KR" dirty="0"/>
              <a:t>Check its efficiency</a:t>
            </a:r>
          </a:p>
          <a:p>
            <a:r>
              <a:rPr lang="fr-FR" altLang="ko-KR" dirty="0"/>
              <a:t>Do real naval application with improved sovler.</a:t>
            </a:r>
          </a:p>
          <a:p>
            <a:endParaRPr lang="fr-FR" altLang="ko-KR" dirty="0"/>
          </a:p>
          <a:p>
            <a:r>
              <a:rPr lang="fr-FR" altLang="ko-KR" dirty="0"/>
              <a:t>CFD solver used is: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915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To validate DIRK scheme simple one-phase TGV simulation is done.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417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The error are measured at t = 2 sec.</a:t>
            </a:r>
          </a:p>
          <a:p>
            <a:endParaRPr lang="fr-FR" altLang="ko-KR" dirty="0"/>
          </a:p>
          <a:p>
            <a:r>
              <a:rPr lang="fr-FR" altLang="ko-KR" dirty="0"/>
              <a:t>The Euler scheme has second order convergence with very course mesh, but the order of convergence decay as the cell size decrease.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2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This slide shows the temporal convergence for grid Dx128 and Dx 256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39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So DIRK method seems to be work properly.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055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Using Periodic wave propagation, we test the DIRK schemes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578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69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It plots the normalized averaged error respect to computational cost.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245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116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29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25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Why do we need improved solver? </a:t>
            </a:r>
          </a:p>
          <a:p>
            <a:r>
              <a:rPr lang="fr-FR" altLang="ko-KR" dirty="0"/>
              <a:t>Discontinuous interface : convection of discontinusous properties is wave propagation : free surface piercing body :: it makes the problem complicated.</a:t>
            </a:r>
          </a:p>
          <a:p>
            <a:r>
              <a:rPr lang="fr-FR" altLang="ko-KR" dirty="0"/>
              <a:t>So, one of my preliminary study focus on the interface treatment schemes.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585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28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43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05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9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01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Two interface advection scheme </a:t>
            </a:r>
          </a:p>
          <a:p>
            <a:r>
              <a:rPr lang="fr-FR" altLang="ko-KR" dirty="0"/>
              <a:t>Two interface boundary condition</a:t>
            </a:r>
          </a:p>
          <a:p>
            <a:r>
              <a:rPr lang="fr-FR" altLang="ko-KR" dirty="0"/>
              <a:t>The plot shows normalized averaged amplitide in period 1-10 respect to grid resolution.</a:t>
            </a:r>
          </a:p>
          <a:p>
            <a:r>
              <a:rPr lang="fr-FR" altLang="ko-KR" dirty="0"/>
              <a:t>As the grid number increase we have finer mesh.</a:t>
            </a:r>
          </a:p>
          <a:p>
            <a:r>
              <a:rPr lang="fr-FR" altLang="ko-KR" dirty="0"/>
              <a:t>GFM has numerical damping, </a:t>
            </a:r>
            <a:r>
              <a:rPr lang="ko-KR" altLang="en-US" dirty="0"/>
              <a:t> </a:t>
            </a:r>
            <a:r>
              <a:rPr lang="fr-FR" altLang="ko-KR" dirty="0"/>
              <a:t>Isoadvector</a:t>
            </a:r>
            <a:r>
              <a:rPr lang="ko-KR" altLang="en-US" dirty="0"/>
              <a:t> </a:t>
            </a:r>
            <a:r>
              <a:rPr lang="fr-FR" altLang="ko-KR" dirty="0"/>
              <a:t>have</a:t>
            </a:r>
            <a:r>
              <a:rPr lang="ko-KR" altLang="en-US" dirty="0"/>
              <a:t> </a:t>
            </a:r>
            <a:r>
              <a:rPr lang="fr-FR" altLang="ko-KR" dirty="0"/>
              <a:t>good</a:t>
            </a:r>
            <a:r>
              <a:rPr lang="ko-KR" altLang="en-US" dirty="0"/>
              <a:t> </a:t>
            </a:r>
            <a:r>
              <a:rPr lang="fr-FR" altLang="ko-KR" dirty="0"/>
              <a:t>conservation</a:t>
            </a:r>
            <a:r>
              <a:rPr lang="ko-KR" altLang="en-US" dirty="0"/>
              <a:t> </a:t>
            </a:r>
            <a:r>
              <a:rPr lang="fr-FR" altLang="ko-KR" dirty="0"/>
              <a:t>of</a:t>
            </a:r>
            <a:r>
              <a:rPr lang="ko-KR" altLang="en-US" dirty="0"/>
              <a:t> </a:t>
            </a:r>
            <a:r>
              <a:rPr lang="fr-FR" altLang="ko-KR" dirty="0"/>
              <a:t>wave</a:t>
            </a:r>
            <a:r>
              <a:rPr lang="ko-KR" altLang="en-US" dirty="0"/>
              <a:t> </a:t>
            </a:r>
            <a:r>
              <a:rPr lang="fr-FR" altLang="ko-KR" dirty="0"/>
              <a:t>amplitide</a:t>
            </a:r>
            <a:r>
              <a:rPr lang="ko-KR" altLang="en-US" dirty="0"/>
              <a:t> </a:t>
            </a:r>
            <a:r>
              <a:rPr lang="fr-FR" altLang="ko-KR" dirty="0"/>
              <a:t>but it is little unstable.</a:t>
            </a:r>
          </a:p>
          <a:p>
            <a:r>
              <a:rPr lang="fr-FR" altLang="ko-KR" dirty="0"/>
              <a:t>The reference solver is not always good, but it shows a predictable results.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79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Another preliminary study is on ...</a:t>
            </a:r>
          </a:p>
          <a:p>
            <a:r>
              <a:rPr lang="fr-FR" altLang="ko-KR" dirty="0"/>
              <a:t>In foamStar we use explicit relaxation method to generation and absorption waves</a:t>
            </a:r>
          </a:p>
          <a:p>
            <a:r>
              <a:rPr lang="fr-FR" altLang="ko-KR" dirty="0"/>
              <a:t>To validate this other wave absorption methods are studied.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41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We have two conclusion.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1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I choose higher-order scheme as a numerical improvement.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dirty="0"/>
              <a:t>The higher-order schemes are believed to have the advectage on high-order accuracy.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dirty="0"/>
              <a:t>So I have to do both HO spatial and HO temporal discretization scheme.</a:t>
            </a:r>
            <a:endParaRPr lang="ko-KR" altLang="en-US" dirty="0"/>
          </a:p>
          <a:p>
            <a:r>
              <a:rPr lang="fr-FR" altLang="ko-KR" dirty="0"/>
              <a:t>Consider a ODE </a:t>
            </a:r>
          </a:p>
          <a:p>
            <a:r>
              <a:rPr lang="fr-FR" altLang="ko-KR" dirty="0"/>
              <a:t>If mesh do not move, the problem is 1D in time.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2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dirty="0"/>
              <a:t>Only SA DIRKs are used bacuase it is more stable.</a:t>
            </a:r>
            <a:endParaRPr lang="ko-KR" alt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ko-KR" dirty="0"/>
              <a:t>SA prevent to solve eq(3) which help not to use explicit limiter again in the VOF convection equation.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692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Full algorithm</a:t>
            </a:r>
          </a:p>
          <a:p>
            <a:r>
              <a:rPr lang="fr-FR" altLang="ko-KR" dirty="0"/>
              <a:t>The RK loop will place upon the PIMPLE loop.</a:t>
            </a:r>
          </a:p>
          <a:p>
            <a:r>
              <a:rPr lang="fr-FR" altLang="ko-KR" dirty="0"/>
              <a:t>So, this means if i use 2 stage DIRK scheme, the compuational time will be double.</a:t>
            </a:r>
          </a:p>
          <a:p>
            <a:r>
              <a:rPr lang="fr-FR" altLang="ko-KR" dirty="0"/>
              <a:t>Also, inside the PIMPLE loop each governing equaiton should change a little due to the explicit term.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538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RKCN: 2</a:t>
            </a:r>
            <a:r>
              <a:rPr lang="fr-FR" altLang="ko-KR" baseline="30000" dirty="0"/>
              <a:t>nd</a:t>
            </a:r>
            <a:r>
              <a:rPr lang="fr-FR" altLang="ko-KR" dirty="0"/>
              <a:t> order two stage explicit first scheme</a:t>
            </a:r>
          </a:p>
          <a:p>
            <a:r>
              <a:rPr lang="fr-FR" altLang="ko-KR" dirty="0"/>
              <a:t>Maximum third order is considered.</a:t>
            </a:r>
          </a:p>
          <a:p>
            <a:r>
              <a:rPr lang="fr-FR" altLang="ko-KR" dirty="0"/>
              <a:t>The detail stability and order properties will be discuss in the paper.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822DF-3C66-1A4D-B2A1-2DC74A00BFF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17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Partage/EnCours/Divers/1601034ECNANT_LogoCharteGraphique/T_PrincipePPT_ECN/BasesImages/CouvPPT_ECN_1.jpg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6E23-F4A9-4E2C-82B2-E9F68E80F888}" type="datetime1">
              <a:rPr lang="ko-KR" altLang="en-US" smtClean="0"/>
              <a:t>2019-10-09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D6A7-5598-42C1-84B0-8BE2D65E8E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72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uvPPT_ECN_1.jpg" descr="/Volumes/Partage/EnCours/Divers/1601034ECNANT_LogoCharteGraphique/T_PrincipePPT_ECN/BasesImages/CouvPPT_ECN_1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8" b="2997"/>
          <a:stretch>
            <a:fillRect/>
          </a:stretch>
        </p:blipFill>
        <p:spPr>
          <a:xfrm>
            <a:off x="752903" y="94886"/>
            <a:ext cx="11000094" cy="6633713"/>
          </a:xfrm>
          <a:prstGeom prst="rect">
            <a:avLst/>
          </a:prstGeom>
        </p:spPr>
      </p:pic>
      <p:sp>
        <p:nvSpPr>
          <p:cNvPr id="23" name="Espace réservé du texte 22"/>
          <p:cNvSpPr>
            <a:spLocks noGrp="1"/>
          </p:cNvSpPr>
          <p:nvPr>
            <p:ph type="body" sz="quarter" idx="12" hasCustomPrompt="1"/>
          </p:nvPr>
        </p:nvSpPr>
        <p:spPr>
          <a:xfrm>
            <a:off x="1214652" y="3057304"/>
            <a:ext cx="9007521" cy="116300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FontTx/>
              <a:buNone/>
              <a:defRPr sz="4400" b="1" baseline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fr-FR" dirty="0"/>
              <a:t>Titre de la présentation 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 hasCustomPrompt="1"/>
          </p:nvPr>
        </p:nvSpPr>
        <p:spPr>
          <a:xfrm>
            <a:off x="7839317" y="5208558"/>
            <a:ext cx="2508251" cy="390009"/>
          </a:xfrm>
          <a:prstGeom prst="rect">
            <a:avLst/>
          </a:prstGeom>
        </p:spPr>
        <p:txBody>
          <a:bodyPr vert="horz" rIns="0" bIns="0"/>
          <a:lstStyle>
            <a:lvl1pPr marL="0" indent="0" algn="r">
              <a:buNone/>
              <a:defRPr sz="1600" b="1">
                <a:solidFill>
                  <a:srgbClr val="FAB600"/>
                </a:solidFill>
                <a:latin typeface="+mn-lt"/>
                <a:cs typeface="Titillium Bold"/>
              </a:defRPr>
            </a:lvl1pPr>
          </a:lstStyle>
          <a:p>
            <a:pPr lvl="0"/>
            <a:r>
              <a:rPr lang="fr-FR" dirty="0"/>
              <a:t>Le 28/03/2017</a:t>
            </a:r>
          </a:p>
        </p:txBody>
      </p:sp>
    </p:spTree>
    <p:extLst>
      <p:ext uri="{BB962C8B-B14F-4D97-AF65-F5344CB8AC3E}">
        <p14:creationId xmlns:p14="http://schemas.microsoft.com/office/powerpoint/2010/main" val="132993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5682-B02E-45B3-AB6B-CFE7381D40CB}" type="datetime1">
              <a:rPr lang="ko-KR" altLang="en-US" smtClean="0"/>
              <a:t>2019-10-09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D6A7-5598-42C1-84B0-8BE2D65E8E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C86E1-EA13-4C89-971E-3F884300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45" y="173916"/>
            <a:ext cx="10264800" cy="66278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98E9A-437C-4973-831B-1CF662E9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24090"/>
            <a:ext cx="10918755" cy="495287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AD51-2507-4E96-A34E-B1EDD80A5A7C}" type="datetime1">
              <a:rPr lang="ko-KR" altLang="en-US" smtClean="0"/>
              <a:t>2019-10-09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3D6A7-5598-42C1-84B0-8BE2D65E8E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D1F8A1BC-5D45-4D10-B8B8-93C935DE99EA}"/>
              </a:ext>
            </a:extLst>
          </p:cNvPr>
          <p:cNvSpPr/>
          <p:nvPr userDrawn="1"/>
        </p:nvSpPr>
        <p:spPr>
          <a:xfrm>
            <a:off x="324349" y="3902281"/>
            <a:ext cx="8852727" cy="50383"/>
          </a:xfrm>
          <a:prstGeom prst="rect">
            <a:avLst/>
          </a:prstGeom>
          <a:solidFill>
            <a:srgbClr val="FAB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E56EC-D56C-4BF8-AF80-EC51440998C1}"/>
              </a:ext>
            </a:extLst>
          </p:cNvPr>
          <p:cNvSpPr txBox="1"/>
          <p:nvPr userDrawn="1"/>
        </p:nvSpPr>
        <p:spPr>
          <a:xfrm>
            <a:off x="8297839" y="5909480"/>
            <a:ext cx="3425588" cy="405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F504F-5A9D-42D5-A4DC-9C1230C9D9A7}"/>
              </a:ext>
            </a:extLst>
          </p:cNvPr>
          <p:cNvSpPr txBox="1"/>
          <p:nvPr userDrawn="1"/>
        </p:nvSpPr>
        <p:spPr>
          <a:xfrm>
            <a:off x="155812" y="797840"/>
            <a:ext cx="9021264" cy="405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68CCA4-8719-41F3-AED9-8185F6E3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45" y="3164767"/>
            <a:ext cx="10264800" cy="662782"/>
          </a:xfrm>
        </p:spPr>
        <p:txBody>
          <a:bodyPr>
            <a:no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9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file://localhost/Volumes/Partage/EnCours/Divers/1601034ECNANT_LogoCharteGraphique/T_PrincipePPT_ECN/BasesImages/CouvPPT_ECN_1.jpg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045" y="173916"/>
            <a:ext cx="102648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045" y="1224090"/>
            <a:ext cx="10918755" cy="4952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BAE9-6006-48F4-B0A9-81F252E78B65}" type="datetime1">
              <a:rPr lang="ko-KR" altLang="en-US" smtClean="0"/>
              <a:t>2019-10-09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793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3D6A7-5598-42C1-84B0-8BE2D65E8E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6F5B930B-A5EF-44A5-B3F6-334A17A269C7}"/>
              </a:ext>
            </a:extLst>
          </p:cNvPr>
          <p:cNvSpPr/>
          <p:nvPr userDrawn="1"/>
        </p:nvSpPr>
        <p:spPr>
          <a:xfrm>
            <a:off x="324349" y="892631"/>
            <a:ext cx="8852727" cy="50383"/>
          </a:xfrm>
          <a:prstGeom prst="rect">
            <a:avLst/>
          </a:prstGeom>
          <a:solidFill>
            <a:srgbClr val="FAB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8" name="CouvPPT_ECN_1.jpg" descr="/Volumes/Partage/EnCours/Divers/1601034ECNANT_LogoCharteGraphique/T_PrincipePPT_ECN/BasesImages/CouvPPT_ECN_1.jpg">
            <a:extLst>
              <a:ext uri="{FF2B5EF4-FFF2-40B4-BE49-F238E27FC236}">
                <a16:creationId xmlns:a16="http://schemas.microsoft.com/office/drawing/2014/main" id="{7DC30009-DD03-4D28-B392-D309F94F9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t="8518" r="11806" b="76481"/>
          <a:stretch>
            <a:fillRect/>
          </a:stretch>
        </p:blipFill>
        <p:spPr>
          <a:xfrm>
            <a:off x="10795379" y="159147"/>
            <a:ext cx="1102102" cy="584115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231306A4-9F38-4C3F-832A-87DE4042CBB6}"/>
              </a:ext>
            </a:extLst>
          </p:cNvPr>
          <p:cNvSpPr/>
          <p:nvPr userDrawn="1"/>
        </p:nvSpPr>
        <p:spPr>
          <a:xfrm>
            <a:off x="9564512" y="6264722"/>
            <a:ext cx="1800000" cy="50383"/>
          </a:xfrm>
          <a:prstGeom prst="rect">
            <a:avLst/>
          </a:prstGeom>
          <a:solidFill>
            <a:srgbClr val="0E26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411382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2" r:id="rId3"/>
    <p:sldLayoutId id="214748367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4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66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578A1D-1EEF-40BB-A473-4F2F8AFCC4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3287" y="3181123"/>
            <a:ext cx="8951031" cy="71409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r-FR" sz="3600" dirty="0"/>
              <a:t>Rapport du Comité de Suivi Individuel</a:t>
            </a:r>
            <a:endParaRPr 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DE72A-BBD6-4C59-B719-71BB4E51C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09821" y="5862577"/>
            <a:ext cx="2508251" cy="390009"/>
          </a:xfrm>
        </p:spPr>
        <p:txBody>
          <a:bodyPr/>
          <a:lstStyle/>
          <a:p>
            <a:r>
              <a:rPr lang="en-US" dirty="0"/>
              <a:t>09</a:t>
            </a:r>
            <a:r>
              <a:rPr lang="en-US" baseline="30000" dirty="0"/>
              <a:t>th</a:t>
            </a:r>
            <a:r>
              <a:rPr lang="en-US" dirty="0"/>
              <a:t> / 10 / 2019</a:t>
            </a:r>
            <a:endParaRPr lang="en-US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B790BA-25A6-4920-9943-FA664309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60" y="205572"/>
            <a:ext cx="1105072" cy="1361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0CEE2-099A-48DD-AA3A-93C52FAAB008}"/>
              </a:ext>
            </a:extLst>
          </p:cNvPr>
          <p:cNvSpPr txBox="1"/>
          <p:nvPr/>
        </p:nvSpPr>
        <p:spPr>
          <a:xfrm>
            <a:off x="5575138" y="4480945"/>
            <a:ext cx="473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400" dirty="0">
                <a:solidFill>
                  <a:schemeClr val="bg1"/>
                </a:solidFill>
                <a:latin typeface="Calibri" panose="020F0502020204030204" pitchFamily="34" charset="0"/>
              </a:rPr>
              <a:t>Young Jun Kim</a:t>
            </a:r>
            <a:r>
              <a:rPr lang="fr-FR" sz="2400" baseline="30000" dirty="0">
                <a:solidFill>
                  <a:schemeClr val="bg1"/>
                </a:solidFill>
                <a:latin typeface="Calibri" panose="020F0502020204030204" pitchFamily="34" charset="0"/>
              </a:rPr>
              <a:t>(1,2)</a:t>
            </a:r>
            <a:r>
              <a:rPr lang="fr-FR" altLang="ko-KR" sz="2400" dirty="0">
                <a:solidFill>
                  <a:schemeClr val="bg1"/>
                </a:solidFill>
                <a:latin typeface="Calibri" panose="020F0502020204030204" pitchFamily="34" charset="0"/>
              </a:rPr>
              <a:t>, David Le Touzé</a:t>
            </a:r>
            <a:r>
              <a:rPr lang="fr-FR" altLang="ko-KR" sz="2400" baseline="30000" dirty="0">
                <a:solidFill>
                  <a:schemeClr val="bg1"/>
                </a:solidFill>
                <a:latin typeface="Calibri" panose="020F0502020204030204" pitchFamily="34" charset="0"/>
              </a:rPr>
              <a:t>(1)</a:t>
            </a:r>
            <a:endParaRPr lang="fr-FR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DF845-DC47-419A-BF22-F85A23DDDBD6}"/>
              </a:ext>
            </a:extLst>
          </p:cNvPr>
          <p:cNvSpPr txBox="1"/>
          <p:nvPr/>
        </p:nvSpPr>
        <p:spPr>
          <a:xfrm>
            <a:off x="4247885" y="5033261"/>
            <a:ext cx="609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</a:rPr>
              <a:t>(1) Ecole Centrale de Nantes, France, (2) Bureau Veritas, France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0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D9FB4ED-8A9B-4F7D-8875-D9FA01D8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8" y="1191340"/>
            <a:ext cx="9712861" cy="4475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27C48A-E2B4-47E0-8F4E-C6FDFBCD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973" y="1358864"/>
            <a:ext cx="2233113" cy="155815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274BEB-7351-4C43-ACB2-913563400138}"/>
              </a:ext>
            </a:extLst>
          </p:cNvPr>
          <p:cNvCxnSpPr>
            <a:cxnSpLocks/>
          </p:cNvCxnSpPr>
          <p:nvPr/>
        </p:nvCxnSpPr>
        <p:spPr>
          <a:xfrm>
            <a:off x="9783973" y="1625985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7F3CE9-72AE-4A25-AE56-FC8518793363}"/>
              </a:ext>
            </a:extLst>
          </p:cNvPr>
          <p:cNvCxnSpPr>
            <a:cxnSpLocks/>
          </p:cNvCxnSpPr>
          <p:nvPr/>
        </p:nvCxnSpPr>
        <p:spPr>
          <a:xfrm>
            <a:off x="9783973" y="1902452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FBF4ED-C283-4DB1-B830-EE141AAE9D41}"/>
              </a:ext>
            </a:extLst>
          </p:cNvPr>
          <p:cNvCxnSpPr>
            <a:cxnSpLocks/>
          </p:cNvCxnSpPr>
          <p:nvPr/>
        </p:nvCxnSpPr>
        <p:spPr>
          <a:xfrm>
            <a:off x="9783973" y="2178919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6311F8-E318-4684-93CD-78670197A41C}"/>
              </a:ext>
            </a:extLst>
          </p:cNvPr>
          <p:cNvCxnSpPr>
            <a:cxnSpLocks/>
          </p:cNvCxnSpPr>
          <p:nvPr/>
        </p:nvCxnSpPr>
        <p:spPr>
          <a:xfrm>
            <a:off x="9783973" y="2455387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B669B19-212B-4338-8282-149344AA0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88" b="29666"/>
          <a:stretch/>
        </p:blipFill>
        <p:spPr>
          <a:xfrm>
            <a:off x="435045" y="5690171"/>
            <a:ext cx="6076163" cy="9939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D4F908-4EF2-401B-9276-3CEF9EDC0D19}"/>
              </a:ext>
            </a:extLst>
          </p:cNvPr>
          <p:cNvSpPr/>
          <p:nvPr/>
        </p:nvSpPr>
        <p:spPr>
          <a:xfrm>
            <a:off x="4112664" y="5704882"/>
            <a:ext cx="1973398" cy="6315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CC5F9F-3DB7-4921-87B1-5ACCA9F62AD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099363" y="2455387"/>
            <a:ext cx="2941394" cy="32494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D553EEF-267C-4BA1-9BCC-17F86E7C4233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099363" y="4224130"/>
            <a:ext cx="4120594" cy="1480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9C73CFC-496D-4874-91A3-30465037FBBB}"/>
              </a:ext>
            </a:extLst>
          </p:cNvPr>
          <p:cNvSpPr txBox="1"/>
          <p:nvPr/>
        </p:nvSpPr>
        <p:spPr>
          <a:xfrm>
            <a:off x="6321376" y="5711442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Previous RK iteration data must be used.</a:t>
            </a:r>
          </a:p>
          <a:p>
            <a:r>
              <a:rPr lang="fr-FR" altLang="ko-KR" sz="1400" dirty="0"/>
              <a:t>Thus, each governing equations must change.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86F029-87AB-40D5-BB0B-F1F06765622B}"/>
              </a:ext>
            </a:extLst>
          </p:cNvPr>
          <p:cNvSpPr txBox="1"/>
          <p:nvPr/>
        </p:nvSpPr>
        <p:spPr>
          <a:xfrm>
            <a:off x="4016414" y="5420616"/>
            <a:ext cx="117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/>
              <a:t>Explicit term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6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B01C7-FBAA-4C89-87E9-1A85EC6F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5" y="1041438"/>
            <a:ext cx="6425020" cy="3212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220618-DBCC-4ED6-A4B6-8175B45EC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464" y="1510426"/>
            <a:ext cx="1581150" cy="904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91EAA-A66F-49F4-BA67-6DBDAF59FF56}"/>
              </a:ext>
            </a:extLst>
          </p:cNvPr>
          <p:cNvSpPr txBox="1"/>
          <p:nvPr/>
        </p:nvSpPr>
        <p:spPr>
          <a:xfrm>
            <a:off x="7914828" y="121242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RKCN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4CF495-E2C7-42E9-B7D2-06E7A26B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451" y="1520204"/>
            <a:ext cx="2076450" cy="95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78EDA5-1C67-4BA0-8236-10D3B7BD2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0276" y="2467015"/>
            <a:ext cx="1066800" cy="257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CE09FE-F6FA-4B2D-8655-042412A246A4}"/>
              </a:ext>
            </a:extLst>
          </p:cNvPr>
          <p:cNvSpPr txBox="1"/>
          <p:nvPr/>
        </p:nvSpPr>
        <p:spPr>
          <a:xfrm>
            <a:off x="10046465" y="1212427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RK221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10A952-6DAC-41C3-A1F2-3D859225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941" y="3151204"/>
            <a:ext cx="4442332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F9F10-2A84-4E77-B47B-1046B7D97FE8}"/>
              </a:ext>
            </a:extLst>
          </p:cNvPr>
          <p:cNvSpPr txBox="1"/>
          <p:nvPr/>
        </p:nvSpPr>
        <p:spPr>
          <a:xfrm>
            <a:off x="8973101" y="2953385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RK331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A891C1-1AF5-4E1E-ACEE-0003C1C80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525" y="4196748"/>
            <a:ext cx="2695575" cy="209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DCD508-6F72-44D6-A25D-AFADC1BCF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489" y="4824496"/>
            <a:ext cx="3419475" cy="1209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4EE190-85BB-4436-BDC2-80453B441259}"/>
              </a:ext>
            </a:extLst>
          </p:cNvPr>
          <p:cNvSpPr txBox="1"/>
          <p:nvPr/>
        </p:nvSpPr>
        <p:spPr>
          <a:xfrm>
            <a:off x="9079390" y="4608842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RK334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237EB2-AB70-4CF1-9A82-5E9A42C92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511" y="6034171"/>
            <a:ext cx="2914650" cy="200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94C132-D3F9-41B1-B9BD-AACE0217AC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414" y="4471194"/>
            <a:ext cx="4171950" cy="1466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2443F6-793F-4E29-9D7B-18F32F339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064" y="6034171"/>
            <a:ext cx="5200650" cy="619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70B1D8-AD0B-49D9-8551-35A2C17170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5386" y="6042420"/>
            <a:ext cx="1714500" cy="590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2474C9-A90F-4105-B09B-31AB60F4F7DC}"/>
              </a:ext>
            </a:extLst>
          </p:cNvPr>
          <p:cNvSpPr txBox="1"/>
          <p:nvPr/>
        </p:nvSpPr>
        <p:spPr>
          <a:xfrm>
            <a:off x="2481942" y="437180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RK431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DEEFB5-01E7-43B6-868F-E3797DFE9646}"/>
              </a:ext>
            </a:extLst>
          </p:cNvPr>
          <p:cNvSpPr/>
          <p:nvPr/>
        </p:nvSpPr>
        <p:spPr>
          <a:xfrm>
            <a:off x="4580364" y="3749123"/>
            <a:ext cx="227361" cy="2230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96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Taylor-Green vortex simulation</a:t>
            </a:r>
            <a:endParaRPr lang="en-US" dirty="0"/>
          </a:p>
        </p:txBody>
      </p:sp>
      <p:pic>
        <p:nvPicPr>
          <p:cNvPr id="5" name="그림 4" descr="옅은, 문, 컴퓨터이(가) 표시된 사진&#10;&#10;자동 생성된 설명">
            <a:extLst>
              <a:ext uri="{FF2B5EF4-FFF2-40B4-BE49-F238E27FC236}">
                <a16:creationId xmlns:a16="http://schemas.microsoft.com/office/drawing/2014/main" id="{85DAC27F-7847-45BF-8EAB-8D86D3C3E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" t="2741" r="1456"/>
          <a:stretch/>
        </p:blipFill>
        <p:spPr>
          <a:xfrm>
            <a:off x="4482548" y="1669773"/>
            <a:ext cx="7593495" cy="4475670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F245DEE-6986-4AD4-9218-5CF17D179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26758"/>
              </p:ext>
            </p:extLst>
          </p:nvPr>
        </p:nvGraphicFramePr>
        <p:xfrm>
          <a:off x="543822" y="2887711"/>
          <a:ext cx="2413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" name="Equation" r:id="rId5" imgW="2412720" imgH="380880" progId="Equation.DSMT4">
                  <p:embed/>
                </p:oleObj>
              </mc:Choice>
              <mc:Fallback>
                <p:oleObj name="Equation" r:id="rId5" imgW="2412720" imgH="38088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6F5AA5D1-2AE2-4EDC-AC1B-684155538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822" y="2887711"/>
                        <a:ext cx="2413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201F2B31-B3ED-4C84-948A-4F0377C589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45861"/>
              </p:ext>
            </p:extLst>
          </p:nvPr>
        </p:nvGraphicFramePr>
        <p:xfrm>
          <a:off x="543822" y="3424435"/>
          <a:ext cx="2235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Equation" r:id="rId7" imgW="2234880" imgH="380880" progId="Equation.DSMT4">
                  <p:embed/>
                </p:oleObj>
              </mc:Choice>
              <mc:Fallback>
                <p:oleObj name="Equation" r:id="rId7" imgW="2234880" imgH="38088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F245DEE-6986-4AD4-9218-5CF17D179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822" y="3424435"/>
                        <a:ext cx="22352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65CE5C8C-655C-45F3-8C1A-C2E5C7C526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669066"/>
              </p:ext>
            </p:extLst>
          </p:nvPr>
        </p:nvGraphicFramePr>
        <p:xfrm>
          <a:off x="543822" y="3961159"/>
          <a:ext cx="325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Equation" r:id="rId9" imgW="3251160" imgH="609480" progId="Equation.DSMT4">
                  <p:embed/>
                </p:oleObj>
              </mc:Choice>
              <mc:Fallback>
                <p:oleObj name="Equation" r:id="rId9" imgW="3251160" imgH="60948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201F2B31-B3ED-4C84-948A-4F0377C58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22" y="3961159"/>
                        <a:ext cx="325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5ADA4F0B-D1C7-4942-830E-249747304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133108"/>
              </p:ext>
            </p:extLst>
          </p:nvPr>
        </p:nvGraphicFramePr>
        <p:xfrm>
          <a:off x="543822" y="4726483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" name="Equation" r:id="rId11" imgW="2539800" imgH="380880" progId="Equation.DSMT4">
                  <p:embed/>
                </p:oleObj>
              </mc:Choice>
              <mc:Fallback>
                <p:oleObj name="Equation" r:id="rId11" imgW="2539800" imgH="38088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201F2B31-B3ED-4C84-948A-4F0377C58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822" y="4726483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232A0B-263D-4FD9-B5CD-65BB51C1E061}"/>
              </a:ext>
            </a:extLst>
          </p:cNvPr>
          <p:cNvSpPr txBox="1"/>
          <p:nvPr/>
        </p:nvSpPr>
        <p:spPr>
          <a:xfrm>
            <a:off x="435045" y="20303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Analytic solution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12002-FB96-4823-81E2-0C88F3EEAD1E}"/>
              </a:ext>
            </a:extLst>
          </p:cNvPr>
          <p:cNvSpPr txBox="1"/>
          <p:nvPr/>
        </p:nvSpPr>
        <p:spPr>
          <a:xfrm>
            <a:off x="3139180" y="474770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vortisity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210E1-4BC7-4328-805C-FC0DF50F61E4}"/>
              </a:ext>
            </a:extLst>
          </p:cNvPr>
          <p:cNvSpPr txBox="1"/>
          <p:nvPr/>
        </p:nvSpPr>
        <p:spPr>
          <a:xfrm>
            <a:off x="9236041" y="5976166"/>
            <a:ext cx="2117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Vortisity + Streamline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051A8D-53E4-48C3-9722-091792F97D37}"/>
              </a:ext>
            </a:extLst>
          </p:cNvPr>
          <p:cNvSpPr txBox="1"/>
          <p:nvPr/>
        </p:nvSpPr>
        <p:spPr>
          <a:xfrm>
            <a:off x="5058447" y="5959037"/>
            <a:ext cx="278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VelocityMag + VelocityVector</a:t>
            </a:r>
            <a:endParaRPr lang="ko-KR" altLang="en-US" sz="1600" dirty="0"/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4ADE1460-7E05-47FF-9116-EFA7F5E96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80895"/>
              </p:ext>
            </p:extLst>
          </p:nvPr>
        </p:nvGraphicFramePr>
        <p:xfrm>
          <a:off x="543822" y="2510777"/>
          <a:ext cx="1384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" name="Equation" r:id="rId13" imgW="1384200" imgH="279360" progId="Equation.DSMT4">
                  <p:embed/>
                </p:oleObj>
              </mc:Choice>
              <mc:Fallback>
                <p:oleObj name="Equation" r:id="rId13" imgW="1384200" imgH="27936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F245DEE-6986-4AD4-9218-5CF17D179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822" y="2510777"/>
                        <a:ext cx="1384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DF24A7C-CFAB-43F9-AF1B-B204C0F90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751495"/>
              </p:ext>
            </p:extLst>
          </p:nvPr>
        </p:nvGraphicFramePr>
        <p:xfrm>
          <a:off x="498475" y="5927174"/>
          <a:ext cx="1701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" name="Equation" r:id="rId15" imgW="1701720" imgH="622080" progId="Equation.DSMT4">
                  <p:embed/>
                </p:oleObj>
              </mc:Choice>
              <mc:Fallback>
                <p:oleObj name="Equation" r:id="rId15" imgW="1701720" imgH="62208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F245DEE-6986-4AD4-9218-5CF17D179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8475" y="5927174"/>
                        <a:ext cx="17018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46F887DE-F4EF-41C3-A708-5800E0EBE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09584"/>
              </p:ext>
            </p:extLst>
          </p:nvPr>
        </p:nvGraphicFramePr>
        <p:xfrm>
          <a:off x="2473462" y="6098232"/>
          <a:ext cx="749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" name="Equation" r:id="rId17" imgW="749160" imgH="241200" progId="Equation.DSMT4">
                  <p:embed/>
                </p:oleObj>
              </mc:Choice>
              <mc:Fallback>
                <p:oleObj name="Equation" r:id="rId17" imgW="749160" imgH="24120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CDF24A7C-CFAB-43F9-AF1B-B204C0F90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73462" y="6098232"/>
                        <a:ext cx="749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3B5DA853-E118-41DF-AB1F-5FD179AEB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238176"/>
              </p:ext>
            </p:extLst>
          </p:nvPr>
        </p:nvGraphicFramePr>
        <p:xfrm>
          <a:off x="3433451" y="6039223"/>
          <a:ext cx="838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" name="Equation" r:id="rId19" imgW="838080" imgH="330120" progId="Equation.DSMT4">
                  <p:embed/>
                </p:oleObj>
              </mc:Choice>
              <mc:Fallback>
                <p:oleObj name="Equation" r:id="rId19" imgW="838080" imgH="33012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CDF24A7C-CFAB-43F9-AF1B-B204C0F90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33451" y="6039223"/>
                        <a:ext cx="838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399F59C-AD56-4B27-91D6-FB2474D42F1B}"/>
              </a:ext>
            </a:extLst>
          </p:cNvPr>
          <p:cNvSpPr txBox="1"/>
          <p:nvPr/>
        </p:nvSpPr>
        <p:spPr>
          <a:xfrm>
            <a:off x="435045" y="537425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Computational conditions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15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Taylor-Green vortex simulation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13A4D-5F8B-46B5-A323-CA5D08836B6B}"/>
              </a:ext>
            </a:extLst>
          </p:cNvPr>
          <p:cNvSpPr txBox="1"/>
          <p:nvPr/>
        </p:nvSpPr>
        <p:spPr>
          <a:xfrm>
            <a:off x="435045" y="2277502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maximum error of velocity magintude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FD8FC-5DB1-4D45-B56D-165A92A7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80" y="1880680"/>
            <a:ext cx="7114465" cy="42645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0373F2-7B05-4146-A728-4E7150A44E2D}"/>
              </a:ext>
            </a:extLst>
          </p:cNvPr>
          <p:cNvSpPr txBox="1"/>
          <p:nvPr/>
        </p:nvSpPr>
        <p:spPr>
          <a:xfrm>
            <a:off x="435045" y="261182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maximum error of pressure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DD82CE-25A5-411A-830B-AFA12101CA86}"/>
              </a:ext>
            </a:extLst>
          </p:cNvPr>
          <p:cNvCxnSpPr>
            <a:cxnSpLocks/>
          </p:cNvCxnSpPr>
          <p:nvPr/>
        </p:nvCxnSpPr>
        <p:spPr>
          <a:xfrm>
            <a:off x="7428399" y="3335515"/>
            <a:ext cx="3723305" cy="0"/>
          </a:xfrm>
          <a:prstGeom prst="straightConnector1">
            <a:avLst/>
          </a:prstGeom>
          <a:ln w="28575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512C83-F209-43E0-BFDF-BE5DD77A1547}"/>
              </a:ext>
            </a:extLst>
          </p:cNvPr>
          <p:cNvSpPr txBox="1"/>
          <p:nvPr/>
        </p:nvSpPr>
        <p:spPr>
          <a:xfrm>
            <a:off x="11151704" y="3197015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rgbClr val="0000CC"/>
                </a:solidFill>
              </a:rPr>
              <a:t>Spatial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DC8E1F-7BF8-47F9-85DE-9CCA0FD40167}"/>
              </a:ext>
            </a:extLst>
          </p:cNvPr>
          <p:cNvCxnSpPr>
            <a:cxnSpLocks/>
          </p:cNvCxnSpPr>
          <p:nvPr/>
        </p:nvCxnSpPr>
        <p:spPr>
          <a:xfrm>
            <a:off x="9452115" y="3335515"/>
            <a:ext cx="0" cy="263790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6B843B-A4A7-4D3F-9F1C-717CE961329D}"/>
              </a:ext>
            </a:extLst>
          </p:cNvPr>
          <p:cNvSpPr txBox="1"/>
          <p:nvPr/>
        </p:nvSpPr>
        <p:spPr>
          <a:xfrm>
            <a:off x="8963679" y="6026150"/>
            <a:ext cx="815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rgbClr val="C00000"/>
                </a:solidFill>
              </a:rPr>
              <a:t>Temporal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pic>
        <p:nvPicPr>
          <p:cNvPr id="33" name="그림 32" descr="텍스트, 지도, 물, 남자이(가) 표시된 사진&#10;&#10;자동 생성된 설명">
            <a:extLst>
              <a:ext uri="{FF2B5EF4-FFF2-40B4-BE49-F238E27FC236}">
                <a16:creationId xmlns:a16="http://schemas.microsoft.com/office/drawing/2014/main" id="{637D78E7-C904-46AD-B78C-CF2D3AAD3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70" y="4098696"/>
            <a:ext cx="5250053" cy="24402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50BEA5-50D7-49F9-9B66-3F90FEC993CA}"/>
              </a:ext>
            </a:extLst>
          </p:cNvPr>
          <p:cNvSpPr txBox="1"/>
          <p:nvPr/>
        </p:nvSpPr>
        <p:spPr>
          <a:xfrm>
            <a:off x="444290" y="3777783"/>
            <a:ext cx="251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All spatial schemes are </a:t>
            </a:r>
            <a:r>
              <a:rPr lang="fr-FR" altLang="ko-KR" sz="1400" dirty="0">
                <a:solidFill>
                  <a:srgbClr val="FF0000"/>
                </a:solidFill>
              </a:rPr>
              <a:t>linear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53BEB0-972D-4FA2-B0D9-D7E3553A0A31}"/>
              </a:ext>
            </a:extLst>
          </p:cNvPr>
          <p:cNvSpPr txBox="1"/>
          <p:nvPr/>
        </p:nvSpPr>
        <p:spPr>
          <a:xfrm>
            <a:off x="435045" y="341691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Spatial Convergence of velocity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93C869-BD9C-4239-BB9B-0460EC5D9100}"/>
              </a:ext>
            </a:extLst>
          </p:cNvPr>
          <p:cNvSpPr/>
          <p:nvPr/>
        </p:nvSpPr>
        <p:spPr>
          <a:xfrm>
            <a:off x="5763012" y="3235789"/>
            <a:ext cx="443064" cy="2230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26FB7F-D30C-44DA-AABD-963D8BDE1709}"/>
              </a:ext>
            </a:extLst>
          </p:cNvPr>
          <p:cNvCxnSpPr>
            <a:cxnSpLocks/>
          </p:cNvCxnSpPr>
          <p:nvPr/>
        </p:nvCxnSpPr>
        <p:spPr>
          <a:xfrm flipH="1">
            <a:off x="4879580" y="3468826"/>
            <a:ext cx="883432" cy="76887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4399ECF4-204A-4E8A-91E4-58D2B9BC3C64}"/>
              </a:ext>
            </a:extLst>
          </p:cNvPr>
          <p:cNvSpPr/>
          <p:nvPr/>
        </p:nvSpPr>
        <p:spPr>
          <a:xfrm>
            <a:off x="3904391" y="4581387"/>
            <a:ext cx="493142" cy="49314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84AD20-8919-4551-9717-ABBF1BE208A8}"/>
              </a:ext>
            </a:extLst>
          </p:cNvPr>
          <p:cNvSpPr txBox="1"/>
          <p:nvPr/>
        </p:nvSpPr>
        <p:spPr>
          <a:xfrm>
            <a:off x="3915485" y="5131428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Spatial error dominant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4921C41-7747-4E8E-8CD2-592902212C4A}"/>
              </a:ext>
            </a:extLst>
          </p:cNvPr>
          <p:cNvSpPr/>
          <p:nvPr/>
        </p:nvSpPr>
        <p:spPr>
          <a:xfrm>
            <a:off x="1180717" y="5024107"/>
            <a:ext cx="472231" cy="47223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0C1E09-1DFA-4D9C-8843-8C10BAD4B676}"/>
              </a:ext>
            </a:extLst>
          </p:cNvPr>
          <p:cNvSpPr txBox="1"/>
          <p:nvPr/>
        </p:nvSpPr>
        <p:spPr>
          <a:xfrm>
            <a:off x="294170" y="4786559"/>
            <a:ext cx="1855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Temporal error dominant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D86B9A7-6425-4A64-988D-A1040C9170D6}"/>
              </a:ext>
            </a:extLst>
          </p:cNvPr>
          <p:cNvCxnSpPr>
            <a:cxnSpLocks/>
          </p:cNvCxnSpPr>
          <p:nvPr/>
        </p:nvCxnSpPr>
        <p:spPr>
          <a:xfrm>
            <a:off x="10278025" y="3335515"/>
            <a:ext cx="0" cy="263790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A17B2032-3D81-48DA-B408-6297E8A58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757236"/>
              </p:ext>
            </p:extLst>
          </p:nvPr>
        </p:nvGraphicFramePr>
        <p:xfrm>
          <a:off x="560748" y="1909898"/>
          <a:ext cx="1092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6" imgW="1091880" imgH="330120" progId="Equation.DSMT4">
                  <p:embed/>
                </p:oleObj>
              </mc:Choice>
              <mc:Fallback>
                <p:oleObj name="Equation" r:id="rId6" imgW="1091880" imgH="330120" progId="Equation.DSMT4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3B5DA853-E118-41DF-AB1F-5FD179AEB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0748" y="1909898"/>
                        <a:ext cx="1092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0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  <p:bldP spid="41" grpId="0" animBg="1"/>
      <p:bldP spid="42" grpId="0"/>
      <p:bldP spid="43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2D2995-205E-4028-9E35-0746B39ACF3B}"/>
              </a:ext>
            </a:extLst>
          </p:cNvPr>
          <p:cNvGrpSpPr/>
          <p:nvPr/>
        </p:nvGrpSpPr>
        <p:grpSpPr>
          <a:xfrm>
            <a:off x="178937" y="1030333"/>
            <a:ext cx="7609748" cy="5805466"/>
            <a:chOff x="557970" y="1030333"/>
            <a:chExt cx="7609748" cy="5805466"/>
          </a:xfrm>
        </p:grpSpPr>
        <p:pic>
          <p:nvPicPr>
            <p:cNvPr id="8" name="그림 7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DB4D5237-82BD-47F1-BF31-AEF523FF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70" y="3874505"/>
              <a:ext cx="3920560" cy="2880000"/>
            </a:xfrm>
            <a:prstGeom prst="rect">
              <a:avLst/>
            </a:prstGeom>
          </p:spPr>
        </p:pic>
        <p:pic>
          <p:nvPicPr>
            <p:cNvPr id="13" name="그림 1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C6EC395D-E0DA-413E-B3EF-898F1988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70" y="1030333"/>
              <a:ext cx="3920560" cy="2880000"/>
            </a:xfrm>
            <a:prstGeom prst="rect">
              <a:avLst/>
            </a:prstGeom>
          </p:spPr>
        </p:pic>
        <p:pic>
          <p:nvPicPr>
            <p:cNvPr id="11" name="그림 1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8F746B6D-0DBF-414E-8398-739F42D7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7158" y="1030333"/>
              <a:ext cx="3920560" cy="2880000"/>
            </a:xfrm>
            <a:prstGeom prst="rect">
              <a:avLst/>
            </a:prstGeom>
          </p:spPr>
        </p:pic>
        <p:pic>
          <p:nvPicPr>
            <p:cNvPr id="15" name="그림 14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107F5697-C7AC-493C-A7AD-4DF72EFE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7158" y="3955799"/>
              <a:ext cx="3920560" cy="28800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D0C1E09-1DFA-4D9C-8843-8C10BAD4B676}"/>
              </a:ext>
            </a:extLst>
          </p:cNvPr>
          <p:cNvSpPr txBox="1"/>
          <p:nvPr/>
        </p:nvSpPr>
        <p:spPr>
          <a:xfrm>
            <a:off x="3345379" y="132464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1</a:t>
            </a:r>
            <a:r>
              <a:rPr lang="fr-FR" altLang="ko-KR" sz="1200" baseline="30000" dirty="0"/>
              <a:t>st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83CAC-3371-4611-A0DC-5DE3D3623F42}"/>
              </a:ext>
            </a:extLst>
          </p:cNvPr>
          <p:cNvSpPr txBox="1"/>
          <p:nvPr/>
        </p:nvSpPr>
        <p:spPr>
          <a:xfrm>
            <a:off x="3345379" y="1734318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2</a:t>
            </a:r>
            <a:r>
              <a:rPr lang="fr-FR" altLang="ko-KR" sz="1200" baseline="30000" dirty="0"/>
              <a:t>nd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A28AC9-1E8F-4507-9E9A-7A16AC73468B}"/>
              </a:ext>
            </a:extLst>
          </p:cNvPr>
          <p:cNvSpPr txBox="1"/>
          <p:nvPr/>
        </p:nvSpPr>
        <p:spPr>
          <a:xfrm>
            <a:off x="3345379" y="1967208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3</a:t>
            </a:r>
            <a:r>
              <a:rPr lang="fr-FR" altLang="ko-KR" sz="1200" baseline="30000" dirty="0"/>
              <a:t>rd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4921C41-7747-4E8E-8CD2-592902212C4A}"/>
              </a:ext>
            </a:extLst>
          </p:cNvPr>
          <p:cNvSpPr/>
          <p:nvPr/>
        </p:nvSpPr>
        <p:spPr>
          <a:xfrm>
            <a:off x="732049" y="2546802"/>
            <a:ext cx="1191014" cy="39095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84AD20-8919-4551-9717-ABBF1BE208A8}"/>
              </a:ext>
            </a:extLst>
          </p:cNvPr>
          <p:cNvSpPr txBox="1"/>
          <p:nvPr/>
        </p:nvSpPr>
        <p:spPr>
          <a:xfrm>
            <a:off x="702922" y="2920857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rgbClr val="FF0000"/>
                </a:solidFill>
              </a:rPr>
              <a:t>Convergence limit due to spatial error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78E7C60-20B4-462C-9E4D-6EBBBF3F63C4}"/>
              </a:ext>
            </a:extLst>
          </p:cNvPr>
          <p:cNvSpPr/>
          <p:nvPr/>
        </p:nvSpPr>
        <p:spPr>
          <a:xfrm>
            <a:off x="4414746" y="1987528"/>
            <a:ext cx="276999" cy="27699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26FB7F-D30C-44DA-AABD-963D8BDE1709}"/>
              </a:ext>
            </a:extLst>
          </p:cNvPr>
          <p:cNvCxnSpPr>
            <a:cxnSpLocks/>
            <a:stCxn id="40" idx="5"/>
            <a:endCxn id="45" idx="1"/>
          </p:cNvCxnSpPr>
          <p:nvPr/>
        </p:nvCxnSpPr>
        <p:spPr>
          <a:xfrm>
            <a:off x="4651179" y="2223961"/>
            <a:ext cx="3463573" cy="9516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B068F9-DB63-4BA8-80E6-7DF43E1716A7}"/>
              </a:ext>
            </a:extLst>
          </p:cNvPr>
          <p:cNvSpPr txBox="1"/>
          <p:nvPr/>
        </p:nvSpPr>
        <p:spPr>
          <a:xfrm>
            <a:off x="8114752" y="299095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Unstable pressure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D2B4BF-8E3D-4F2D-BDC6-7094EE58B48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4553246" y="2264527"/>
            <a:ext cx="453748" cy="4256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AF32DD-89F6-46FF-884C-5DF1BC23A931}"/>
              </a:ext>
            </a:extLst>
          </p:cNvPr>
          <p:cNvSpPr txBox="1"/>
          <p:nvPr/>
        </p:nvSpPr>
        <p:spPr>
          <a:xfrm>
            <a:off x="8227484" y="4779251"/>
            <a:ext cx="3297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chemeClr val="accent6">
                    <a:lumMod val="50000"/>
                  </a:schemeClr>
                </a:solidFill>
              </a:rPr>
              <a:t>Temporal error dominant condition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DD6A04-E5ED-4692-A526-D0A85D212981}"/>
              </a:ext>
            </a:extLst>
          </p:cNvPr>
          <p:cNvSpPr/>
          <p:nvPr/>
        </p:nvSpPr>
        <p:spPr>
          <a:xfrm>
            <a:off x="6044559" y="4717036"/>
            <a:ext cx="1247121" cy="1247121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0EC5DE5-3448-4EEF-9BAA-8724E1DFF610}"/>
              </a:ext>
            </a:extLst>
          </p:cNvPr>
          <p:cNvCxnSpPr>
            <a:cxnSpLocks/>
            <a:stCxn id="49" idx="6"/>
            <a:endCxn id="48" idx="1"/>
          </p:cNvCxnSpPr>
          <p:nvPr/>
        </p:nvCxnSpPr>
        <p:spPr>
          <a:xfrm flipV="1">
            <a:off x="7291680" y="4948528"/>
            <a:ext cx="935804" cy="39206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487F806-403E-4F98-814B-51E2016243E1}"/>
              </a:ext>
            </a:extLst>
          </p:cNvPr>
          <p:cNvSpPr/>
          <p:nvPr/>
        </p:nvSpPr>
        <p:spPr>
          <a:xfrm>
            <a:off x="4414746" y="5885060"/>
            <a:ext cx="1191014" cy="3014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EC7003-45D0-464F-8A57-1FE52DF974D4}"/>
              </a:ext>
            </a:extLst>
          </p:cNvPr>
          <p:cNvSpPr txBox="1"/>
          <p:nvPr/>
        </p:nvSpPr>
        <p:spPr>
          <a:xfrm>
            <a:off x="702922" y="6070413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rgbClr val="FF0000"/>
                </a:solidFill>
              </a:rPr>
              <a:t>Convergence limit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CCDA146-720B-459F-A68A-9127928DA13A}"/>
              </a:ext>
            </a:extLst>
          </p:cNvPr>
          <p:cNvCxnSpPr>
            <a:cxnSpLocks/>
            <a:stCxn id="51" idx="6"/>
            <a:endCxn id="57" idx="1"/>
          </p:cNvCxnSpPr>
          <p:nvPr/>
        </p:nvCxnSpPr>
        <p:spPr>
          <a:xfrm flipV="1">
            <a:off x="5605760" y="5873072"/>
            <a:ext cx="2657751" cy="16271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6B39A-EB77-471D-A561-98E073DF2277}"/>
              </a:ext>
            </a:extLst>
          </p:cNvPr>
          <p:cNvSpPr txBox="1"/>
          <p:nvPr/>
        </p:nvSpPr>
        <p:spPr>
          <a:xfrm>
            <a:off x="8263511" y="5703795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000099"/>
                </a:solidFill>
              </a:rPr>
              <a:t>Spatial error dominant condition</a:t>
            </a:r>
            <a:endParaRPr lang="ko-KR" altLang="en-US" sz="1600" dirty="0">
              <a:solidFill>
                <a:srgbClr val="000099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859B03-5E29-4050-8F3F-F629BBD98909}"/>
              </a:ext>
            </a:extLst>
          </p:cNvPr>
          <p:cNvSpPr txBox="1"/>
          <p:nvPr/>
        </p:nvSpPr>
        <p:spPr>
          <a:xfrm>
            <a:off x="8114752" y="3436456"/>
            <a:ext cx="3898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FAB600"/>
                </a:solidFill>
              </a:rPr>
              <a:t>This can be remedied using off-centering</a:t>
            </a:r>
          </a:p>
          <a:p>
            <a:r>
              <a:rPr lang="fr-FR" altLang="ko-KR" sz="1600" dirty="0">
                <a:solidFill>
                  <a:srgbClr val="FAB600"/>
                </a:solidFill>
              </a:rPr>
              <a:t>But lose the convergence order.</a:t>
            </a:r>
            <a:endParaRPr lang="ko-KR" altLang="en-US" sz="1600" dirty="0">
              <a:solidFill>
                <a:srgbClr val="FAB6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D36838-1FCA-4436-8600-A536E0806D9E}"/>
              </a:ext>
            </a:extLst>
          </p:cNvPr>
          <p:cNvSpPr txBox="1"/>
          <p:nvPr/>
        </p:nvSpPr>
        <p:spPr>
          <a:xfrm>
            <a:off x="8227484" y="511304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The order of convergence is achieved.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ECDB7-0BEC-42D0-A2B5-2B764EC6B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243" y="6171"/>
            <a:ext cx="4677715" cy="29315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C71CB4-6B11-43E3-9B52-6981A47BF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685" y="4030429"/>
            <a:ext cx="4263732" cy="7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9" grpId="0"/>
      <p:bldP spid="43" grpId="0" animBg="1"/>
      <p:bldP spid="42" grpId="0"/>
      <p:bldP spid="40" grpId="0" animBg="1"/>
      <p:bldP spid="45" grpId="0"/>
      <p:bldP spid="48" grpId="0"/>
      <p:bldP spid="49" grpId="0" animBg="1"/>
      <p:bldP spid="51" grpId="0" animBg="1"/>
      <p:bldP spid="52" grpId="0"/>
      <p:bldP spid="57" grpId="0"/>
      <p:bldP spid="67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B4D5237-82BD-47F1-BF31-AEF523FF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" y="998320"/>
            <a:ext cx="7968415" cy="585350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0C1E09-1DFA-4D9C-8843-8C10BAD4B676}"/>
              </a:ext>
            </a:extLst>
          </p:cNvPr>
          <p:cNvSpPr txBox="1"/>
          <p:nvPr/>
        </p:nvSpPr>
        <p:spPr>
          <a:xfrm>
            <a:off x="6451837" y="1734317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1</a:t>
            </a:r>
            <a:r>
              <a:rPr lang="fr-FR" altLang="ko-KR" sz="1200" baseline="30000" dirty="0"/>
              <a:t>st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83CAC-3371-4611-A0DC-5DE3D3623F42}"/>
              </a:ext>
            </a:extLst>
          </p:cNvPr>
          <p:cNvSpPr txBox="1"/>
          <p:nvPr/>
        </p:nvSpPr>
        <p:spPr>
          <a:xfrm>
            <a:off x="6487058" y="260881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2</a:t>
            </a:r>
            <a:r>
              <a:rPr lang="fr-FR" altLang="ko-KR" sz="1200" baseline="30000" dirty="0"/>
              <a:t>nd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A28AC9-1E8F-4507-9E9A-7A16AC73468B}"/>
              </a:ext>
            </a:extLst>
          </p:cNvPr>
          <p:cNvSpPr txBox="1"/>
          <p:nvPr/>
        </p:nvSpPr>
        <p:spPr>
          <a:xfrm>
            <a:off x="6500781" y="302934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/>
              <a:t>3</a:t>
            </a:r>
            <a:r>
              <a:rPr lang="fr-FR" altLang="ko-KR" sz="1200" baseline="30000" dirty="0"/>
              <a:t>rd</a:t>
            </a:r>
            <a:endParaRPr lang="ko-KR" altLang="en-US" sz="1200" baseline="300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EC7003-45D0-464F-8A57-1FE52DF974D4}"/>
              </a:ext>
            </a:extLst>
          </p:cNvPr>
          <p:cNvSpPr txBox="1"/>
          <p:nvPr/>
        </p:nvSpPr>
        <p:spPr>
          <a:xfrm>
            <a:off x="1259513" y="5156013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rgbClr val="FF0000"/>
                </a:solidFill>
              </a:rPr>
              <a:t>Convergence limit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6BBED5-B272-4C65-B2CE-73CE1FB3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43" y="6171"/>
            <a:ext cx="4677715" cy="29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9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378E9FF7-87FF-4396-AF39-E5CC2EC8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0879"/>
            <a:ext cx="9755146" cy="34874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Periodic wave propagation</a:t>
            </a:r>
            <a:endParaRPr 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89E56D-A022-4343-B75C-59A8CFBB9D6D}"/>
              </a:ext>
            </a:extLst>
          </p:cNvPr>
          <p:cNvCxnSpPr>
            <a:cxnSpLocks/>
          </p:cNvCxnSpPr>
          <p:nvPr/>
        </p:nvCxnSpPr>
        <p:spPr>
          <a:xfrm>
            <a:off x="6627957" y="2949563"/>
            <a:ext cx="47194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35717A6C-6BB0-4DFD-B6E8-B3754F23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54" y="5466756"/>
            <a:ext cx="4159739" cy="658275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F1DC81-8854-4335-9833-55545298F2B2}"/>
              </a:ext>
            </a:extLst>
          </p:cNvPr>
          <p:cNvCxnSpPr>
            <a:cxnSpLocks/>
          </p:cNvCxnSpPr>
          <p:nvPr/>
        </p:nvCxnSpPr>
        <p:spPr>
          <a:xfrm>
            <a:off x="4803237" y="5822016"/>
            <a:ext cx="3881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06F697-3EE5-4578-9DC7-9C0A8C751446}"/>
              </a:ext>
            </a:extLst>
          </p:cNvPr>
          <p:cNvSpPr txBox="1"/>
          <p:nvPr/>
        </p:nvSpPr>
        <p:spPr>
          <a:xfrm>
            <a:off x="333093" y="297168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>
                <a:solidFill>
                  <a:srgbClr val="C00000"/>
                </a:solidFill>
              </a:rPr>
              <a:t>Reference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28FFA-31A6-4704-9EFA-B882D672C10D}"/>
              </a:ext>
            </a:extLst>
          </p:cNvPr>
          <p:cNvSpPr txBox="1"/>
          <p:nvPr/>
        </p:nvSpPr>
        <p:spPr>
          <a:xfrm>
            <a:off x="5567445" y="5375547"/>
            <a:ext cx="590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Averaged normalized wave amplitude from 1-10 periods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01DD0-B174-4E5F-9112-F5FA34E0D1C1}"/>
              </a:ext>
            </a:extLst>
          </p:cNvPr>
          <p:cNvSpPr txBox="1"/>
          <p:nvPr/>
        </p:nvSpPr>
        <p:spPr>
          <a:xfrm>
            <a:off x="6757192" y="5822016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(Computation time) x (nCore)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16D143A-5291-4D27-8641-D603FE34283C}"/>
              </a:ext>
            </a:extLst>
          </p:cNvPr>
          <p:cNvCxnSpPr>
            <a:cxnSpLocks/>
          </p:cNvCxnSpPr>
          <p:nvPr/>
        </p:nvCxnSpPr>
        <p:spPr>
          <a:xfrm>
            <a:off x="5444727" y="5795893"/>
            <a:ext cx="59090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3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Periodic wave propagation</a:t>
            </a:r>
            <a:endParaRPr lang="en-US" dirty="0"/>
          </a:p>
        </p:txBody>
      </p:sp>
      <p:pic>
        <p:nvPicPr>
          <p:cNvPr id="6" name="그림 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F0763D29-DB01-4A20-92B8-7EF8BC58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7" r="1"/>
          <a:stretch/>
        </p:blipFill>
        <p:spPr>
          <a:xfrm>
            <a:off x="849350" y="1902746"/>
            <a:ext cx="8295968" cy="3512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717A6C-6BB0-4DFD-B6E8-B3754F23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54" y="5466756"/>
            <a:ext cx="4159739" cy="658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924FD3-2A32-4045-8646-17D59D5D60C0}"/>
              </a:ext>
            </a:extLst>
          </p:cNvPr>
          <p:cNvSpPr txBox="1"/>
          <p:nvPr/>
        </p:nvSpPr>
        <p:spPr>
          <a:xfrm>
            <a:off x="5567445" y="5375547"/>
            <a:ext cx="590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Averaged normalized wave amplitude from 1-10 periods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D3F786-DADB-4DF3-B3D2-30FAD68139AD}"/>
              </a:ext>
            </a:extLst>
          </p:cNvPr>
          <p:cNvSpPr txBox="1"/>
          <p:nvPr/>
        </p:nvSpPr>
        <p:spPr>
          <a:xfrm>
            <a:off x="6757192" y="5822016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(Computation time) x (nCore)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43F8FC-194C-4655-9D93-7919846D4138}"/>
              </a:ext>
            </a:extLst>
          </p:cNvPr>
          <p:cNvCxnSpPr>
            <a:cxnSpLocks/>
          </p:cNvCxnSpPr>
          <p:nvPr/>
        </p:nvCxnSpPr>
        <p:spPr>
          <a:xfrm>
            <a:off x="5444727" y="5795893"/>
            <a:ext cx="59090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F1DC81-8854-4335-9833-55545298F2B2}"/>
              </a:ext>
            </a:extLst>
          </p:cNvPr>
          <p:cNvCxnSpPr>
            <a:cxnSpLocks/>
          </p:cNvCxnSpPr>
          <p:nvPr/>
        </p:nvCxnSpPr>
        <p:spPr>
          <a:xfrm>
            <a:off x="4803237" y="5822016"/>
            <a:ext cx="3881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Periodic wave propagation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2E67CA-82EB-4171-BA36-2383BA4CCCB1}"/>
              </a:ext>
            </a:extLst>
          </p:cNvPr>
          <p:cNvGrpSpPr/>
          <p:nvPr/>
        </p:nvGrpSpPr>
        <p:grpSpPr>
          <a:xfrm>
            <a:off x="22738" y="2205473"/>
            <a:ext cx="12156355" cy="2880000"/>
            <a:chOff x="22738" y="2087489"/>
            <a:chExt cx="12156355" cy="288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229B1C-DD20-40F9-A22E-87F877A2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2738" y="2087489"/>
              <a:ext cx="4215337" cy="288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23420F-D32D-4EDE-9A61-8DE2527C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993247" y="2087489"/>
              <a:ext cx="4215337" cy="288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36FC69-4336-411F-8A07-EAF1FA0D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963756" y="2087489"/>
              <a:ext cx="4215337" cy="2880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F530A7-A2A9-4283-9912-D3735B6ABB23}"/>
              </a:ext>
            </a:extLst>
          </p:cNvPr>
          <p:cNvSpPr txBox="1"/>
          <p:nvPr/>
        </p:nvSpPr>
        <p:spPr>
          <a:xfrm>
            <a:off x="435045" y="553137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Black dotted line is reference OFCN095 case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F7678E-B920-438A-9F25-136B41D1AE3B}"/>
              </a:ext>
            </a:extLst>
          </p:cNvPr>
          <p:cNvCxnSpPr>
            <a:cxnSpLocks/>
          </p:cNvCxnSpPr>
          <p:nvPr/>
        </p:nvCxnSpPr>
        <p:spPr>
          <a:xfrm flipH="1">
            <a:off x="747252" y="4048188"/>
            <a:ext cx="452284" cy="4464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981A76-66BC-4916-984B-F58CC70DD6CA}"/>
              </a:ext>
            </a:extLst>
          </p:cNvPr>
          <p:cNvSpPr txBox="1"/>
          <p:nvPr/>
        </p:nvSpPr>
        <p:spPr>
          <a:xfrm>
            <a:off x="935663" y="4248703"/>
            <a:ext cx="81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>
                <a:solidFill>
                  <a:srgbClr val="C00000"/>
                </a:solidFill>
              </a:rPr>
              <a:t>Efficient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812824-B765-4004-9A23-9216A55239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01"/>
          <a:stretch/>
        </p:blipFill>
        <p:spPr>
          <a:xfrm>
            <a:off x="9256177" y="528"/>
            <a:ext cx="2887335" cy="21066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5F1356-6B47-4EE3-B2C1-EF12C33F1F4F}"/>
              </a:ext>
            </a:extLst>
          </p:cNvPr>
          <p:cNvSpPr txBox="1"/>
          <p:nvPr/>
        </p:nvSpPr>
        <p:spPr>
          <a:xfrm>
            <a:off x="435045" y="5944761"/>
            <a:ext cx="803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Only spatial convergence cases are plotted here to estimate the spatial error.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9AF9E1-68FC-4CB6-843F-F5E21C1DCB64}"/>
              </a:ext>
            </a:extLst>
          </p:cNvPr>
          <p:cNvSpPr/>
          <p:nvPr/>
        </p:nvSpPr>
        <p:spPr>
          <a:xfrm>
            <a:off x="9291560" y="95619"/>
            <a:ext cx="2887335" cy="9589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20EBB-ED6A-4C7D-86A1-F49A0C010E0E}"/>
              </a:ext>
            </a:extLst>
          </p:cNvPr>
          <p:cNvSpPr txBox="1"/>
          <p:nvPr/>
        </p:nvSpPr>
        <p:spPr>
          <a:xfrm>
            <a:off x="1512288" y="50023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Height 0.1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F9C02-8249-44F8-B720-715979CDC629}"/>
              </a:ext>
            </a:extLst>
          </p:cNvPr>
          <p:cNvSpPr txBox="1"/>
          <p:nvPr/>
        </p:nvSpPr>
        <p:spPr>
          <a:xfrm>
            <a:off x="5477882" y="500238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Height 0.05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815CB-65F2-4A47-B84F-F404B9100B96}"/>
              </a:ext>
            </a:extLst>
          </p:cNvPr>
          <p:cNvSpPr txBox="1"/>
          <p:nvPr/>
        </p:nvSpPr>
        <p:spPr>
          <a:xfrm>
            <a:off x="9448391" y="500238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Height 0.01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9608C0-D24E-4F7F-83A7-6EC448E84A03}"/>
              </a:ext>
            </a:extLst>
          </p:cNvPr>
          <p:cNvSpPr/>
          <p:nvPr/>
        </p:nvSpPr>
        <p:spPr>
          <a:xfrm>
            <a:off x="778961" y="2449800"/>
            <a:ext cx="819391" cy="46264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C500F7C-4EDB-42C3-8B69-7929B1A46712}"/>
              </a:ext>
            </a:extLst>
          </p:cNvPr>
          <p:cNvSpPr/>
          <p:nvPr/>
        </p:nvSpPr>
        <p:spPr>
          <a:xfrm>
            <a:off x="1311015" y="2989741"/>
            <a:ext cx="819391" cy="81306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43FCD9-92C1-406B-8532-E02C01B16B47}"/>
              </a:ext>
            </a:extLst>
          </p:cNvPr>
          <p:cNvSpPr/>
          <p:nvPr/>
        </p:nvSpPr>
        <p:spPr>
          <a:xfrm>
            <a:off x="2034563" y="3398043"/>
            <a:ext cx="819391" cy="894368"/>
          </a:xfrm>
          <a:prstGeom prst="ellipse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2705193-CFA9-4883-8934-6CAA0BAB919E}"/>
              </a:ext>
            </a:extLst>
          </p:cNvPr>
          <p:cNvSpPr/>
          <p:nvPr/>
        </p:nvSpPr>
        <p:spPr>
          <a:xfrm>
            <a:off x="2869590" y="3744355"/>
            <a:ext cx="819391" cy="894368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06DA15-190C-47DB-8287-2EE5A6DC4814}"/>
              </a:ext>
            </a:extLst>
          </p:cNvPr>
          <p:cNvSpPr txBox="1"/>
          <p:nvPr/>
        </p:nvSpPr>
        <p:spPr>
          <a:xfrm>
            <a:off x="1469973" y="2415874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900" dirty="0"/>
              <a:t>Grid 1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8FE1F-BAD5-4FC6-B217-D0472852B1F7}"/>
              </a:ext>
            </a:extLst>
          </p:cNvPr>
          <p:cNvSpPr txBox="1"/>
          <p:nvPr/>
        </p:nvSpPr>
        <p:spPr>
          <a:xfrm>
            <a:off x="1644401" y="3134039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900" dirty="0"/>
              <a:t>Grid 2</a:t>
            </a:r>
            <a:endParaRPr lang="ko-KR" alt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B4FB11-10FE-4A6C-B026-8B4E76E26094}"/>
              </a:ext>
            </a:extLst>
          </p:cNvPr>
          <p:cNvSpPr txBox="1"/>
          <p:nvPr/>
        </p:nvSpPr>
        <p:spPr>
          <a:xfrm>
            <a:off x="2355099" y="3628939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900" dirty="0"/>
              <a:t>Grid 3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3D545-D38A-4FDD-A42A-3EF2CF796B9B}"/>
              </a:ext>
            </a:extLst>
          </p:cNvPr>
          <p:cNvSpPr txBox="1"/>
          <p:nvPr/>
        </p:nvSpPr>
        <p:spPr>
          <a:xfrm>
            <a:off x="3174173" y="3932772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900" dirty="0"/>
              <a:t>Grid 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262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Periodic wave propagation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2E67CA-82EB-4171-BA36-2383BA4CCCB1}"/>
              </a:ext>
            </a:extLst>
          </p:cNvPr>
          <p:cNvGrpSpPr/>
          <p:nvPr/>
        </p:nvGrpSpPr>
        <p:grpSpPr>
          <a:xfrm>
            <a:off x="22738" y="2205473"/>
            <a:ext cx="12156356" cy="2880000"/>
            <a:chOff x="22738" y="2087489"/>
            <a:chExt cx="12156356" cy="2880000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1229B1C-DD20-40F9-A22E-87F877A2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8" y="2087489"/>
              <a:ext cx="4215338" cy="288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23420F-D32D-4EDE-9A61-8DE2527C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3247" y="2087489"/>
              <a:ext cx="4215338" cy="2880000"/>
            </a:xfrm>
            <a:prstGeom prst="rect">
              <a:avLst/>
            </a:prstGeom>
          </p:spPr>
        </p:pic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836FC69-4336-411F-8A07-EAF1FA0D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3756" y="2087489"/>
              <a:ext cx="4215338" cy="2880000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F7678E-B920-438A-9F25-136B41D1AE3B}"/>
              </a:ext>
            </a:extLst>
          </p:cNvPr>
          <p:cNvCxnSpPr>
            <a:cxnSpLocks/>
          </p:cNvCxnSpPr>
          <p:nvPr/>
        </p:nvCxnSpPr>
        <p:spPr>
          <a:xfrm flipH="1">
            <a:off x="747252" y="4048188"/>
            <a:ext cx="452284" cy="4464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981A76-66BC-4916-984B-F58CC70DD6CA}"/>
              </a:ext>
            </a:extLst>
          </p:cNvPr>
          <p:cNvSpPr txBox="1"/>
          <p:nvPr/>
        </p:nvSpPr>
        <p:spPr>
          <a:xfrm>
            <a:off x="935663" y="4248703"/>
            <a:ext cx="81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>
                <a:solidFill>
                  <a:srgbClr val="C00000"/>
                </a:solidFill>
              </a:rPr>
              <a:t>Efficient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812824-B765-4004-9A23-9216A55239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01"/>
          <a:stretch/>
        </p:blipFill>
        <p:spPr>
          <a:xfrm>
            <a:off x="9256177" y="528"/>
            <a:ext cx="2887335" cy="2106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33F45-0853-4A7F-A9DD-8996FBBD1363}"/>
              </a:ext>
            </a:extLst>
          </p:cNvPr>
          <p:cNvSpPr txBox="1"/>
          <p:nvPr/>
        </p:nvSpPr>
        <p:spPr>
          <a:xfrm>
            <a:off x="327739" y="5241119"/>
            <a:ext cx="45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The efficient solvers are RKCN and RK221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357675-A4F1-4B83-ACA2-03EBFDD0A8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54"/>
          <a:stretch/>
        </p:blipFill>
        <p:spPr>
          <a:xfrm>
            <a:off x="6320607" y="5085473"/>
            <a:ext cx="4340662" cy="1771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63FFCF-D09B-47A3-BF72-3E51E18DA7FA}"/>
              </a:ext>
            </a:extLst>
          </p:cNvPr>
          <p:cNvSpPr txBox="1"/>
          <p:nvPr/>
        </p:nvSpPr>
        <p:spPr>
          <a:xfrm>
            <a:off x="327739" y="5605635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Higher-order rate of convergences are not observed.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2499D-2884-4423-8279-688B903E99CD}"/>
              </a:ext>
            </a:extLst>
          </p:cNvPr>
          <p:cNvSpPr/>
          <p:nvPr/>
        </p:nvSpPr>
        <p:spPr>
          <a:xfrm>
            <a:off x="6584636" y="5727390"/>
            <a:ext cx="3950647" cy="3697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C3B963-EB25-4321-A15B-760BD6A72277}"/>
              </a:ext>
            </a:extLst>
          </p:cNvPr>
          <p:cNvSpPr/>
          <p:nvPr/>
        </p:nvSpPr>
        <p:spPr>
          <a:xfrm>
            <a:off x="9291560" y="95618"/>
            <a:ext cx="2887335" cy="19738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6543A-BB41-4B40-B217-308666521999}"/>
              </a:ext>
            </a:extLst>
          </p:cNvPr>
          <p:cNvSpPr txBox="1"/>
          <p:nvPr/>
        </p:nvSpPr>
        <p:spPr>
          <a:xfrm>
            <a:off x="327739" y="5987018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If the wave amplitudes are small, we can use courser mesh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5816DB-B861-4CDA-B378-54CFEC302997}"/>
              </a:ext>
            </a:extLst>
          </p:cNvPr>
          <p:cNvCxnSpPr/>
          <p:nvPr/>
        </p:nvCxnSpPr>
        <p:spPr>
          <a:xfrm>
            <a:off x="2035277" y="3951031"/>
            <a:ext cx="0" cy="72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703154A-9F91-4846-9CCA-D82DD3B71FDD}"/>
              </a:ext>
            </a:extLst>
          </p:cNvPr>
          <p:cNvCxnSpPr/>
          <p:nvPr/>
        </p:nvCxnSpPr>
        <p:spPr>
          <a:xfrm>
            <a:off x="5997677" y="3951031"/>
            <a:ext cx="0" cy="72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00868B-6282-4C0D-9B67-452122D2E6DD}"/>
              </a:ext>
            </a:extLst>
          </p:cNvPr>
          <p:cNvCxnSpPr/>
          <p:nvPr/>
        </p:nvCxnSpPr>
        <p:spPr>
          <a:xfrm>
            <a:off x="9455252" y="3951031"/>
            <a:ext cx="0" cy="72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57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ea typeface="Tahoma" panose="020B0604030504040204" pitchFamily="34" charset="0"/>
              </a:rPr>
              <a:t>General information 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24090"/>
            <a:ext cx="10918755" cy="5633910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Affiliation</a:t>
            </a:r>
          </a:p>
          <a:p>
            <a:pPr marL="457200" lvl="1" indent="0">
              <a:buNone/>
            </a:pPr>
            <a:r>
              <a:rPr lang="fr-FR" altLang="ko-KR" dirty="0"/>
              <a:t>School   : </a:t>
            </a:r>
            <a:r>
              <a:rPr lang="en-US" altLang="ko-KR" dirty="0"/>
              <a:t>É</a:t>
            </a:r>
            <a:r>
              <a:rPr lang="fr-FR" altLang="ko-KR" dirty="0"/>
              <a:t>cole Centrale de Nantes (ECN)</a:t>
            </a:r>
          </a:p>
          <a:p>
            <a:pPr marL="457200" lvl="1" indent="0">
              <a:buNone/>
            </a:pPr>
            <a:r>
              <a:rPr lang="fr-FR" altLang="ko-KR" dirty="0"/>
              <a:t>Lab        : LHEEA</a:t>
            </a:r>
          </a:p>
          <a:p>
            <a:pPr marL="457200" lvl="1" indent="0">
              <a:buNone/>
            </a:pPr>
            <a:r>
              <a:rPr lang="fr-FR" dirty="0"/>
              <a:t>Team     : H2I (Hydrodynamique, Interfaces et Interactions)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b="1" dirty="0"/>
              <a:t>Date of admission 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ko-KR" dirty="0"/>
              <a:t>01/01/2018 (1 year 10 months) </a:t>
            </a:r>
          </a:p>
          <a:p>
            <a:pPr marL="457200" lvl="1" indent="0">
              <a:buNone/>
            </a:pPr>
            <a:endParaRPr lang="fr-FR" altLang="ko-KR" b="1" dirty="0"/>
          </a:p>
          <a:p>
            <a:r>
              <a:rPr lang="fr-FR" altLang="ko-KR" b="1" dirty="0"/>
              <a:t>Financement</a:t>
            </a:r>
            <a:endParaRPr lang="fr-FR" altLang="ko-KR" dirty="0"/>
          </a:p>
          <a:p>
            <a:pPr marL="457200" lvl="1" indent="0">
              <a:buNone/>
            </a:pPr>
            <a:r>
              <a:rPr lang="fr-FR" altLang="ko-KR" dirty="0"/>
              <a:t>CIFRE contract from Bureau Veritas (BV) and ECN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fr-FR" altLang="ko-KR" b="1" dirty="0"/>
              <a:t>Encadrants de thèse</a:t>
            </a:r>
            <a:endParaRPr lang="fr-FR" altLang="ko-KR" dirty="0"/>
          </a:p>
          <a:p>
            <a:pPr marL="457200" lvl="1" indent="0">
              <a:buNone/>
            </a:pPr>
            <a:r>
              <a:rPr lang="fr-FR" altLang="ko-KR" dirty="0"/>
              <a:t>David Le Touzé (Directeur)</a:t>
            </a:r>
            <a:endParaRPr lang="en-US" altLang="ko-KR" dirty="0"/>
          </a:p>
          <a:p>
            <a:pPr marL="457200" lvl="1" indent="0">
              <a:buNone/>
            </a:pPr>
            <a:r>
              <a:rPr lang="fr-FR" altLang="ko-KR" dirty="0"/>
              <a:t>Benjamin Bouscasse (Co-encadrant)</a:t>
            </a:r>
          </a:p>
          <a:p>
            <a:pPr marL="457200" lvl="1" indent="0">
              <a:buNone/>
            </a:pPr>
            <a:endParaRPr lang="fr-FR" altLang="ko-KR" dirty="0"/>
          </a:p>
          <a:p>
            <a:pPr marL="457200" lvl="1" indent="0">
              <a:buNone/>
            </a:pPr>
            <a:endParaRPr lang="fr-FR" altLang="ko-KR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FEBF7F2-46D4-401A-B989-5338A5B4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4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Periodic wave propagation with </a:t>
            </a:r>
            <a:r>
              <a:rPr lang="fr-FR" b="1" dirty="0">
                <a:solidFill>
                  <a:srgbClr val="FF0000"/>
                </a:solidFill>
              </a:rPr>
              <a:t>moving mesh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812824-B765-4004-9A23-9216A5523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01"/>
          <a:stretch/>
        </p:blipFill>
        <p:spPr>
          <a:xfrm>
            <a:off x="9256177" y="528"/>
            <a:ext cx="2887335" cy="2106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33F45-0853-4A7F-A9DD-8996FBBD1363}"/>
              </a:ext>
            </a:extLst>
          </p:cNvPr>
          <p:cNvSpPr txBox="1"/>
          <p:nvPr/>
        </p:nvSpPr>
        <p:spPr>
          <a:xfrm>
            <a:off x="280228" y="6438668"/>
            <a:ext cx="619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DIRK type methods are more efficient then classical OFCN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30A06-FFBA-482D-B2C8-C570FBE70D55}"/>
              </a:ext>
            </a:extLst>
          </p:cNvPr>
          <p:cNvSpPr txBox="1"/>
          <p:nvPr/>
        </p:nvSpPr>
        <p:spPr>
          <a:xfrm>
            <a:off x="280228" y="6046767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Error increased compare to the static mesh cases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C3B963-EB25-4321-A15B-760BD6A72277}"/>
              </a:ext>
            </a:extLst>
          </p:cNvPr>
          <p:cNvSpPr/>
          <p:nvPr/>
        </p:nvSpPr>
        <p:spPr>
          <a:xfrm>
            <a:off x="9291560" y="95618"/>
            <a:ext cx="2887335" cy="19738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0AFD815-E5E0-41C7-A2FE-E7E306B95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78" y="2216614"/>
            <a:ext cx="3100383" cy="3831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DF0F1D-65A9-46FD-B477-A41E8D055988}"/>
              </a:ext>
            </a:extLst>
          </p:cNvPr>
          <p:cNvSpPr/>
          <p:nvPr/>
        </p:nvSpPr>
        <p:spPr>
          <a:xfrm>
            <a:off x="1920867" y="3141414"/>
            <a:ext cx="1285774" cy="902463"/>
          </a:xfrm>
          <a:prstGeom prst="rect">
            <a:avLst/>
          </a:prstGeom>
          <a:solidFill>
            <a:schemeClr val="accent4">
              <a:alpha val="63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Imaginary</a:t>
            </a:r>
          </a:p>
          <a:p>
            <a:pPr algn="ctr"/>
            <a:r>
              <a:rPr lang="fr-FR" dirty="0"/>
              <a:t>body</a:t>
            </a:r>
            <a:endParaRPr 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C2FB3F2-9F88-46D7-BECA-14A5768F7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445" y="2216614"/>
            <a:ext cx="5772358" cy="394378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B9978C-817E-435D-AB4C-84D49EE3ABB2}"/>
              </a:ext>
            </a:extLst>
          </p:cNvPr>
          <p:cNvCxnSpPr>
            <a:cxnSpLocks/>
          </p:cNvCxnSpPr>
          <p:nvPr/>
        </p:nvCxnSpPr>
        <p:spPr>
          <a:xfrm>
            <a:off x="8417027" y="4754352"/>
            <a:ext cx="0" cy="828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Near future works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530A7-A2A9-4283-9912-D3735B6ABB23}"/>
              </a:ext>
            </a:extLst>
          </p:cNvPr>
          <p:cNvSpPr txBox="1"/>
          <p:nvPr/>
        </p:nvSpPr>
        <p:spPr>
          <a:xfrm>
            <a:off x="838200" y="1892548"/>
            <a:ext cx="875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To do a FSI simulation it is good to use </a:t>
            </a:r>
            <a:r>
              <a:rPr lang="fr-FR" altLang="ko-KR" dirty="0">
                <a:solidFill>
                  <a:srgbClr val="FF0000"/>
                </a:solidFill>
              </a:rPr>
              <a:t>SWENSE</a:t>
            </a:r>
            <a:r>
              <a:rPr lang="fr-FR" altLang="ko-KR" dirty="0"/>
              <a:t> to control the number of the cells. 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F1356-6B47-4EE3-B2C1-EF12C33F1F4F}"/>
              </a:ext>
            </a:extLst>
          </p:cNvPr>
          <p:cNvSpPr txBox="1"/>
          <p:nvPr/>
        </p:nvSpPr>
        <p:spPr>
          <a:xfrm>
            <a:off x="1159786" y="3352893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1. CALM buoy in regular / irregular wave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D061BB-C310-46D6-898C-451EE081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421" y="4035656"/>
            <a:ext cx="5743575" cy="1714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28B737-B9FB-4307-8DF8-2EB13CDE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210961" y="3806871"/>
            <a:ext cx="4136291" cy="2658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B581BE-3972-46AB-AE3C-EC46288FC378}"/>
              </a:ext>
            </a:extLst>
          </p:cNvPr>
          <p:cNvSpPr txBox="1"/>
          <p:nvPr/>
        </p:nvSpPr>
        <p:spPr>
          <a:xfrm>
            <a:off x="6684431" y="335289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2. KCS with waves &amp; forward speed</a:t>
            </a:r>
            <a:endParaRPr lang="ko-KR" altLang="en-US" dirty="0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2050E181-744E-46A1-BE44-2A822F215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095435"/>
              </p:ext>
            </p:extLst>
          </p:nvPr>
        </p:nvGraphicFramePr>
        <p:xfrm>
          <a:off x="1290475" y="2404840"/>
          <a:ext cx="1231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Equation" r:id="rId6" imgW="1231560" imgH="330120" progId="Equation.DSMT4">
                  <p:embed/>
                </p:oleObj>
              </mc:Choice>
              <mc:Fallback>
                <p:oleObj name="Equation" r:id="rId6" imgW="1231560" imgH="33012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CDF24A7C-CFAB-43F9-AF1B-B204C0F90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0475" y="2404840"/>
                        <a:ext cx="1231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392843E-5654-48E6-BB1A-3D2F64CA2CBC}"/>
              </a:ext>
            </a:extLst>
          </p:cNvPr>
          <p:cNvSpPr txBox="1"/>
          <p:nvPr/>
        </p:nvSpPr>
        <p:spPr>
          <a:xfrm>
            <a:off x="1456349" y="2752933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= incident wave component + complimentary component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689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spatial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7AB683AB-2736-49DD-B0C6-A622BDC9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3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Future works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530A7-A2A9-4283-9912-D3735B6ABB23}"/>
              </a:ext>
            </a:extLst>
          </p:cNvPr>
          <p:cNvSpPr txBox="1"/>
          <p:nvPr/>
        </p:nvSpPr>
        <p:spPr>
          <a:xfrm>
            <a:off x="838200" y="189254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>
                <a:solidFill>
                  <a:srgbClr val="FF0000"/>
                </a:solidFill>
              </a:rPr>
              <a:t>WENO</a:t>
            </a:r>
            <a:r>
              <a:rPr lang="fr-FR" altLang="ko-KR" dirty="0"/>
              <a:t> &amp; WENO reconstruction method.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C744F9-A1D5-4601-9E5E-91DF59501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6" t="9907" r="15153" b="13213"/>
          <a:stretch/>
        </p:blipFill>
        <p:spPr>
          <a:xfrm>
            <a:off x="1087778" y="3428648"/>
            <a:ext cx="4255784" cy="3336826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AF57EE37-9BD5-4DB3-AC81-C39DF9FF5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365147"/>
              </p:ext>
            </p:extLst>
          </p:nvPr>
        </p:nvGraphicFramePr>
        <p:xfrm>
          <a:off x="1087778" y="2327054"/>
          <a:ext cx="2857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2" name="Equation" r:id="rId5" imgW="2857320" imgH="825480" progId="Equation.DSMT4">
                  <p:embed/>
                </p:oleObj>
              </mc:Choice>
              <mc:Fallback>
                <p:oleObj name="Equation" r:id="rId5" imgW="2857320" imgH="82548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FF8463D0-8715-4A5A-B70B-5D447F3138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7778" y="2327054"/>
                        <a:ext cx="28575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483753-D794-403F-9627-6EED8533FA66}"/>
              </a:ext>
            </a:extLst>
          </p:cNvPr>
          <p:cNvSpPr txBox="1"/>
          <p:nvPr/>
        </p:nvSpPr>
        <p:spPr>
          <a:xfrm>
            <a:off x="2937018" y="39336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highlight>
                  <a:srgbClr val="EAEAEA"/>
                </a:highlight>
              </a:rPr>
              <a:t>Stencil 1</a:t>
            </a:r>
            <a:endParaRPr lang="en-US" b="1" dirty="0">
              <a:highlight>
                <a:srgbClr val="EAEAEA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B88CF-9D4E-4702-98A1-E9238A01E6DB}"/>
              </a:ext>
            </a:extLst>
          </p:cNvPr>
          <p:cNvSpPr txBox="1"/>
          <p:nvPr/>
        </p:nvSpPr>
        <p:spPr>
          <a:xfrm>
            <a:off x="3904311" y="503118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highlight>
                  <a:srgbClr val="EAEAEA"/>
                </a:highlight>
              </a:rPr>
              <a:t>Stencil 2</a:t>
            </a:r>
            <a:endParaRPr lang="en-US" b="1" dirty="0">
              <a:highlight>
                <a:srgbClr val="EAEAEA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DB2136-D381-46EF-A322-8FF521210482}"/>
              </a:ext>
            </a:extLst>
          </p:cNvPr>
          <p:cNvSpPr txBox="1"/>
          <p:nvPr/>
        </p:nvSpPr>
        <p:spPr>
          <a:xfrm>
            <a:off x="2082026" y="57072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highlight>
                  <a:srgbClr val="EAEAEA"/>
                </a:highlight>
              </a:rPr>
              <a:t>Stencil 3</a:t>
            </a:r>
            <a:endParaRPr lang="en-US" b="1" dirty="0">
              <a:highlight>
                <a:srgbClr val="EAEAEA"/>
              </a:highlight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EC687BD-1F6C-4595-8BED-A23181C34622}"/>
              </a:ext>
            </a:extLst>
          </p:cNvPr>
          <p:cNvCxnSpPr>
            <a:cxnSpLocks/>
          </p:cNvCxnSpPr>
          <p:nvPr/>
        </p:nvCxnSpPr>
        <p:spPr>
          <a:xfrm flipH="1" flipV="1">
            <a:off x="2302834" y="3100149"/>
            <a:ext cx="973122" cy="2017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739633-DD6C-4D1C-A430-4C56EB607094}"/>
              </a:ext>
            </a:extLst>
          </p:cNvPr>
          <p:cNvSpPr txBox="1"/>
          <p:nvPr/>
        </p:nvSpPr>
        <p:spPr>
          <a:xfrm>
            <a:off x="5752198" y="3791695"/>
            <a:ext cx="549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/>
              <a:t>Need careful formulation </a:t>
            </a:r>
          </a:p>
          <a:p>
            <a:r>
              <a:rPr lang="fr-FR" altLang="ko-KR" sz="2400" b="1" dirty="0"/>
              <a:t>also needs to estimate its efficiency.</a:t>
            </a:r>
            <a:endParaRPr lang="ko-KR" altLang="en-US" sz="2400" b="1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6BD1ABAE-EAE1-4C08-AEF0-801D48257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29010"/>
              </p:ext>
            </p:extLst>
          </p:nvPr>
        </p:nvGraphicFramePr>
        <p:xfrm>
          <a:off x="8048621" y="2299148"/>
          <a:ext cx="2730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3" name="Equation" r:id="rId7" imgW="2730240" imgH="825480" progId="Equation.DSMT4">
                  <p:embed/>
                </p:oleObj>
              </mc:Choice>
              <mc:Fallback>
                <p:oleObj name="Equation" r:id="rId7" imgW="2730240" imgH="82548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FF8463D0-8715-4A5A-B70B-5D447F3138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8621" y="2299148"/>
                        <a:ext cx="27305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44D73CFA-A2E2-4BB8-9765-3FCEA5601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040210"/>
              </p:ext>
            </p:extLst>
          </p:nvPr>
        </p:nvGraphicFramePr>
        <p:xfrm>
          <a:off x="4701340" y="2273748"/>
          <a:ext cx="2222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4" name="Equation" r:id="rId9" imgW="2222280" imgH="850680" progId="Equation.DSMT4">
                  <p:embed/>
                </p:oleObj>
              </mc:Choice>
              <mc:Fallback>
                <p:oleObj name="Equation" r:id="rId9" imgW="2222280" imgH="85068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A3F18EF2-4A88-40BD-AE1E-0F78AAC29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01340" y="2273748"/>
                        <a:ext cx="22225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F41FAA-6496-4766-B2D5-0C9AB1A9C148}"/>
              </a:ext>
            </a:extLst>
          </p:cNvPr>
          <p:cNvCxnSpPr>
            <a:cxnSpLocks/>
          </p:cNvCxnSpPr>
          <p:nvPr/>
        </p:nvCxnSpPr>
        <p:spPr>
          <a:xfrm flipH="1">
            <a:off x="7121790" y="2667001"/>
            <a:ext cx="6201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E4F122-3574-4A75-B72B-C8428B3AF907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503840" y="2984823"/>
            <a:ext cx="4617500" cy="948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4E3885-F79C-424B-9C3C-2A1992BEFBE1}"/>
              </a:ext>
            </a:extLst>
          </p:cNvPr>
          <p:cNvSpPr txBox="1"/>
          <p:nvPr/>
        </p:nvSpPr>
        <p:spPr>
          <a:xfrm>
            <a:off x="4420703" y="2984823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ko-KR" sz="1200" dirty="0"/>
              <a:t>N</a:t>
            </a:r>
            <a:r>
              <a:rPr lang="fr-FR" altLang="ko-KR" sz="1200" baseline="-25000" dirty="0"/>
              <a:t>si</a:t>
            </a:r>
            <a:r>
              <a:rPr lang="fr-FR" altLang="ko-KR" sz="1200" dirty="0"/>
              <a:t>=stencils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1344C66-5FD7-4198-BDDB-C2A93BBD2243}"/>
              </a:ext>
            </a:extLst>
          </p:cNvPr>
          <p:cNvCxnSpPr>
            <a:cxnSpLocks/>
          </p:cNvCxnSpPr>
          <p:nvPr/>
        </p:nvCxnSpPr>
        <p:spPr>
          <a:xfrm flipH="1">
            <a:off x="4070662" y="2711898"/>
            <a:ext cx="4226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85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에 대한 이미지 검색결과">
            <a:extLst>
              <a:ext uri="{FF2B5EF4-FFF2-40B4-BE49-F238E27FC236}">
                <a16:creationId xmlns:a16="http://schemas.microsoft.com/office/drawing/2014/main" id="{5BADCD7D-FEE9-4534-B634-FD81E3A7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596898" cy="67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3EF1A1D-7DBC-4E8B-9FC8-9BEEDB5F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817F0-1492-4E41-96CE-2FE826BBE9AE}"/>
              </a:ext>
            </a:extLst>
          </p:cNvPr>
          <p:cNvSpPr txBox="1"/>
          <p:nvPr/>
        </p:nvSpPr>
        <p:spPr>
          <a:xfrm>
            <a:off x="769915" y="45994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/>
              <a:t>Articles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BEF0E-1C63-4C58-A9F9-30B43E4BD4D3}"/>
              </a:ext>
            </a:extLst>
          </p:cNvPr>
          <p:cNvSpPr txBox="1"/>
          <p:nvPr/>
        </p:nvSpPr>
        <p:spPr>
          <a:xfrm>
            <a:off x="512740" y="971941"/>
            <a:ext cx="613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1. A paper on the higher-order temporal scheme (ongoing).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CAEC9-A5DD-4A9E-9987-8726B5A56451}"/>
              </a:ext>
            </a:extLst>
          </p:cNvPr>
          <p:cNvSpPr txBox="1"/>
          <p:nvPr/>
        </p:nvSpPr>
        <p:spPr>
          <a:xfrm>
            <a:off x="512740" y="1391608"/>
            <a:ext cx="657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2. A paper on the interface treatment schemes (Not ready yet).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38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27C48A-E2B4-47E0-8F4E-C6FDFBCD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288" y="1259294"/>
            <a:ext cx="2233113" cy="155815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274BEB-7351-4C43-ACB2-913563400138}"/>
              </a:ext>
            </a:extLst>
          </p:cNvPr>
          <p:cNvCxnSpPr>
            <a:cxnSpLocks/>
          </p:cNvCxnSpPr>
          <p:nvPr/>
        </p:nvCxnSpPr>
        <p:spPr>
          <a:xfrm>
            <a:off x="9583288" y="1526415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7F3CE9-72AE-4A25-AE56-FC8518793363}"/>
              </a:ext>
            </a:extLst>
          </p:cNvPr>
          <p:cNvCxnSpPr>
            <a:cxnSpLocks/>
          </p:cNvCxnSpPr>
          <p:nvPr/>
        </p:nvCxnSpPr>
        <p:spPr>
          <a:xfrm>
            <a:off x="9583288" y="1802882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FBF4ED-C283-4DB1-B830-EE141AAE9D41}"/>
              </a:ext>
            </a:extLst>
          </p:cNvPr>
          <p:cNvCxnSpPr>
            <a:cxnSpLocks/>
          </p:cNvCxnSpPr>
          <p:nvPr/>
        </p:nvCxnSpPr>
        <p:spPr>
          <a:xfrm>
            <a:off x="9583288" y="2079349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6311F8-E318-4684-93CD-78670197A41C}"/>
              </a:ext>
            </a:extLst>
          </p:cNvPr>
          <p:cNvCxnSpPr>
            <a:cxnSpLocks/>
          </p:cNvCxnSpPr>
          <p:nvPr/>
        </p:nvCxnSpPr>
        <p:spPr>
          <a:xfrm>
            <a:off x="9583288" y="2355817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D910744-8882-4E88-8A3D-FECBA27C1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6" y="1105761"/>
            <a:ext cx="8772904" cy="55783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807C9F-7AF3-48ED-897D-0A2B6DCC9CDB}"/>
              </a:ext>
            </a:extLst>
          </p:cNvPr>
          <p:cNvSpPr/>
          <p:nvPr/>
        </p:nvSpPr>
        <p:spPr>
          <a:xfrm>
            <a:off x="6845925" y="1972053"/>
            <a:ext cx="1973398" cy="764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80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27C48A-E2B4-47E0-8F4E-C6FDFBCD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288" y="1259294"/>
            <a:ext cx="2233113" cy="155815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274BEB-7351-4C43-ACB2-913563400138}"/>
              </a:ext>
            </a:extLst>
          </p:cNvPr>
          <p:cNvCxnSpPr>
            <a:cxnSpLocks/>
          </p:cNvCxnSpPr>
          <p:nvPr/>
        </p:nvCxnSpPr>
        <p:spPr>
          <a:xfrm>
            <a:off x="9583288" y="1526415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7F3CE9-72AE-4A25-AE56-FC8518793363}"/>
              </a:ext>
            </a:extLst>
          </p:cNvPr>
          <p:cNvCxnSpPr>
            <a:cxnSpLocks/>
          </p:cNvCxnSpPr>
          <p:nvPr/>
        </p:nvCxnSpPr>
        <p:spPr>
          <a:xfrm>
            <a:off x="9583288" y="1802882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FBF4ED-C283-4DB1-B830-EE141AAE9D41}"/>
              </a:ext>
            </a:extLst>
          </p:cNvPr>
          <p:cNvCxnSpPr>
            <a:cxnSpLocks/>
          </p:cNvCxnSpPr>
          <p:nvPr/>
        </p:nvCxnSpPr>
        <p:spPr>
          <a:xfrm>
            <a:off x="9583288" y="2079349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6311F8-E318-4684-93CD-78670197A41C}"/>
              </a:ext>
            </a:extLst>
          </p:cNvPr>
          <p:cNvCxnSpPr>
            <a:cxnSpLocks/>
          </p:cNvCxnSpPr>
          <p:nvPr/>
        </p:nvCxnSpPr>
        <p:spPr>
          <a:xfrm>
            <a:off x="9583288" y="2355817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EF498A-97F7-43E3-902A-9CF5C19C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4" y="1011429"/>
            <a:ext cx="9730059" cy="58465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AEF9F3-BC87-4DE6-8A82-A2232796DE63}"/>
              </a:ext>
            </a:extLst>
          </p:cNvPr>
          <p:cNvSpPr/>
          <p:nvPr/>
        </p:nvSpPr>
        <p:spPr>
          <a:xfrm>
            <a:off x="5652849" y="1997505"/>
            <a:ext cx="920605" cy="574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schemes: ALE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929ACF-99AE-4E48-99B7-305033FC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5" y="1096211"/>
            <a:ext cx="8372475" cy="500062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B0C672-58E2-4264-90B5-D321295E7388}"/>
              </a:ext>
            </a:extLst>
          </p:cNvPr>
          <p:cNvCxnSpPr>
            <a:cxnSpLocks/>
          </p:cNvCxnSpPr>
          <p:nvPr/>
        </p:nvCxnSpPr>
        <p:spPr>
          <a:xfrm>
            <a:off x="4361344" y="3403706"/>
            <a:ext cx="154249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3B4B88A-6B7C-4064-9B32-1EF24B9D2700}"/>
              </a:ext>
            </a:extLst>
          </p:cNvPr>
          <p:cNvCxnSpPr>
            <a:cxnSpLocks/>
          </p:cNvCxnSpPr>
          <p:nvPr/>
        </p:nvCxnSpPr>
        <p:spPr>
          <a:xfrm>
            <a:off x="3327674" y="6017697"/>
            <a:ext cx="209909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8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1BA304-231F-4751-A09C-8BCBD880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96" y="1532328"/>
            <a:ext cx="5003319" cy="2052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Preliminary study: Waves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962265"/>
            <a:ext cx="10918755" cy="6604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Wave generation and absorption.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894BBF1-ACE1-4B66-A68B-10D84469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9AD8438-DA5E-4461-A88F-617DA273C7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2912" y="2549348"/>
          <a:ext cx="5651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4" name="Equation" r:id="rId5" imgW="5651280" imgH="507960" progId="Equation.DSMT4">
                  <p:embed/>
                </p:oleObj>
              </mc:Choice>
              <mc:Fallback>
                <p:oleObj name="Equation" r:id="rId5" imgW="5651280" imgH="50796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C9AD8438-DA5E-4461-A88F-617DA273C7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2912" y="2549348"/>
                        <a:ext cx="5651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1D9C2F01-0D03-4019-8357-EE3D1E95C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2912" y="3135820"/>
          <a:ext cx="215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5" name="Equation" r:id="rId7" imgW="2158920" imgH="317160" progId="Equation.DSMT4">
                  <p:embed/>
                </p:oleObj>
              </mc:Choice>
              <mc:Fallback>
                <p:oleObj name="Equation" r:id="rId7" imgW="2158920" imgH="31716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1D9C2F01-0D03-4019-8357-EE3D1E95C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912" y="3135820"/>
                        <a:ext cx="215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81543B6-8B81-4FEC-983B-F555D95C5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47" y="3574227"/>
            <a:ext cx="7100807" cy="3283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8A238B-34F0-4998-AD6E-07A82B64E5DB}"/>
              </a:ext>
            </a:extLst>
          </p:cNvPr>
          <p:cNvSpPr txBox="1"/>
          <p:nvPr/>
        </p:nvSpPr>
        <p:spPr>
          <a:xfrm>
            <a:off x="5982894" y="2097113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Increased viscosity &amp; artificial damping source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F40C8-472D-4230-99BE-B244336DE16A}"/>
              </a:ext>
            </a:extLst>
          </p:cNvPr>
          <p:cNvSpPr txBox="1"/>
          <p:nvPr/>
        </p:nvSpPr>
        <p:spPr>
          <a:xfrm>
            <a:off x="5982893" y="1714551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Explicit Relaxation method (to incident wave &amp; no wave).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94981D-990F-4B36-8619-3E1088381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021" y="3584470"/>
            <a:ext cx="4608348" cy="28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7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D3299E-A673-4BA9-BABB-B131B73A1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38200" y="3993570"/>
            <a:ext cx="2947925" cy="2312234"/>
          </a:xfrm>
          <a:prstGeom prst="rect">
            <a:avLst/>
          </a:prstGeom>
        </p:spPr>
      </p:pic>
      <p:pic>
        <p:nvPicPr>
          <p:cNvPr id="8194" name="Picture 2" descr="Image result for Dollar symbol">
            <a:extLst>
              <a:ext uri="{FF2B5EF4-FFF2-40B4-BE49-F238E27FC236}">
                <a16:creationId xmlns:a16="http://schemas.microsoft.com/office/drawing/2014/main" id="{C20B248C-F698-45A4-B8D2-5C88D718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309" y="3899840"/>
            <a:ext cx="2258003" cy="22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Objective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163548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="1" dirty="0">
                <a:solidFill>
                  <a:srgbClr val="000099"/>
                </a:solidFill>
              </a:rPr>
              <a:t>Numerical improvement </a:t>
            </a:r>
            <a:r>
              <a:rPr lang="en-US" altLang="ko-KR" dirty="0">
                <a:solidFill>
                  <a:srgbClr val="000099"/>
                </a:solidFill>
              </a:rPr>
              <a:t>and </a:t>
            </a:r>
            <a:r>
              <a:rPr lang="en-US" altLang="ko-KR" b="1" dirty="0">
                <a:solidFill>
                  <a:srgbClr val="000099"/>
                </a:solidFill>
              </a:rPr>
              <a:t>validation</a:t>
            </a:r>
            <a:r>
              <a:rPr lang="en-US" altLang="ko-KR" dirty="0"/>
              <a:t> of a naval hydrodynamics CFD solver in view of performing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fast and accurate </a:t>
            </a:r>
            <a:r>
              <a:rPr lang="en-US" altLang="ko-KR" dirty="0"/>
              <a:t>simulation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complex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ship-wave interaction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3EAE9-527C-4478-83A1-05282807D1B6}"/>
              </a:ext>
            </a:extLst>
          </p:cNvPr>
          <p:cNvSpPr txBox="1"/>
          <p:nvPr/>
        </p:nvSpPr>
        <p:spPr>
          <a:xfrm>
            <a:off x="8297359" y="3272686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>
                <a:solidFill>
                  <a:schemeClr val="accent6">
                    <a:lumMod val="75000"/>
                  </a:schemeClr>
                </a:solidFill>
              </a:rPr>
              <a:t>Naval applications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E6D69-18F5-4C00-A0B3-25109CBFC5DF}"/>
              </a:ext>
            </a:extLst>
          </p:cNvPr>
          <p:cNvSpPr txBox="1"/>
          <p:nvPr/>
        </p:nvSpPr>
        <p:spPr>
          <a:xfrm>
            <a:off x="5159015" y="3272686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>
                <a:solidFill>
                  <a:schemeClr val="accent2">
                    <a:lumMod val="50000"/>
                  </a:schemeClr>
                </a:solidFill>
              </a:rPr>
              <a:t>Efficiency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3A16F-EF89-455A-AB26-48686B9A46CE}"/>
              </a:ext>
            </a:extLst>
          </p:cNvPr>
          <p:cNvSpPr txBox="1"/>
          <p:nvPr/>
        </p:nvSpPr>
        <p:spPr>
          <a:xfrm>
            <a:off x="435045" y="3272686"/>
            <a:ext cx="369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>
                <a:solidFill>
                  <a:srgbClr val="000099"/>
                </a:solidFill>
              </a:rPr>
              <a:t>Numerical Improvement</a:t>
            </a:r>
            <a:endParaRPr lang="ko-KR" altLang="en-US" sz="2400" b="1" dirty="0">
              <a:solidFill>
                <a:srgbClr val="00009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9E17B5-6B7D-4DF7-A220-279D02045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695" y="5920235"/>
            <a:ext cx="2547230" cy="40309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7562C4-EA68-4F24-A32F-1D3E5C00EEFA}"/>
              </a:ext>
            </a:extLst>
          </p:cNvPr>
          <p:cNvGrpSpPr/>
          <p:nvPr/>
        </p:nvGrpSpPr>
        <p:grpSpPr>
          <a:xfrm>
            <a:off x="7835868" y="3836025"/>
            <a:ext cx="3799827" cy="2380433"/>
            <a:chOff x="7753807" y="3777410"/>
            <a:chExt cx="3799827" cy="2380433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0315CFC4-9E3C-441C-BF53-FDF7E0FF61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01"/>
            <a:stretch/>
          </p:blipFill>
          <p:spPr bwMode="auto">
            <a:xfrm>
              <a:off x="7753807" y="3777410"/>
              <a:ext cx="3778495" cy="2380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36E33A-1A91-4E11-B151-291E0B3418D5}"/>
                </a:ext>
              </a:extLst>
            </p:cNvPr>
            <p:cNvSpPr txBox="1"/>
            <p:nvPr/>
          </p:nvSpPr>
          <p:spPr>
            <a:xfrm>
              <a:off x="8914770" y="5942399"/>
              <a:ext cx="26388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One of Petrobras’ FPSOs in Brazil; Source: Petrobras</a:t>
              </a:r>
              <a:endParaRPr lang="ko-KR" altLang="en-US" sz="800" dirty="0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F9821D88-703A-4910-AEB2-9B88AE93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87145-D447-453E-A414-F1726A6311F0}"/>
              </a:ext>
            </a:extLst>
          </p:cNvPr>
          <p:cNvSpPr txBox="1"/>
          <p:nvPr/>
        </p:nvSpPr>
        <p:spPr>
          <a:xfrm>
            <a:off x="1037774" y="6157843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b="1" dirty="0"/>
              <a:t>Higher-order schemes?</a:t>
            </a: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B9B03-E178-49E3-A5EB-44E49A8E6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92" y="7086918"/>
            <a:ext cx="4604710" cy="17894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907A21-78E8-4FDC-B2B5-E38A55090370}"/>
              </a:ext>
            </a:extLst>
          </p:cNvPr>
          <p:cNvCxnSpPr>
            <a:cxnSpLocks/>
          </p:cNvCxnSpPr>
          <p:nvPr/>
        </p:nvCxnSpPr>
        <p:spPr>
          <a:xfrm>
            <a:off x="539015" y="2242687"/>
            <a:ext cx="1799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0039 -0.488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What makes the problem complicated?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18188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Two-phase incompressible viscous (Newtonian) flow solver.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There are many important issues.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The most critical thing is the </a:t>
            </a:r>
            <a:r>
              <a:rPr lang="en-US" dirty="0">
                <a:solidFill>
                  <a:srgbClr val="0000CC"/>
                </a:solidFill>
              </a:rPr>
              <a:t>interface (discontinuity)</a:t>
            </a:r>
            <a:r>
              <a:rPr lang="en-US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8E300-3162-4A53-9DE7-EDDCB353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8" y="2852346"/>
            <a:ext cx="3100383" cy="3831738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F5AA5D1-2AE2-4EDC-AC1B-684155538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249762"/>
              </p:ext>
            </p:extLst>
          </p:nvPr>
        </p:nvGraphicFramePr>
        <p:xfrm>
          <a:off x="4437779" y="3942550"/>
          <a:ext cx="361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Equation" r:id="rId5" imgW="3619440" imgH="609480" progId="Equation.DSMT4">
                  <p:embed/>
                </p:oleObj>
              </mc:Choice>
              <mc:Fallback>
                <p:oleObj name="Equation" r:id="rId5" imgW="3619440" imgH="609480" progId="Equation.DSMT4">
                  <p:embed/>
                  <p:pic>
                    <p:nvPicPr>
                      <p:cNvPr id="29" name="개체 28">
                        <a:extLst>
                          <a:ext uri="{FF2B5EF4-FFF2-40B4-BE49-F238E27FC236}">
                            <a16:creationId xmlns:a16="http://schemas.microsoft.com/office/drawing/2014/main" id="{49152D9F-CBF7-40FC-B292-C7E0E394EB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7779" y="3942550"/>
                        <a:ext cx="3619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7B951217-8167-45CA-8C14-EE9E31F2B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89501"/>
              </p:ext>
            </p:extLst>
          </p:nvPr>
        </p:nvGraphicFramePr>
        <p:xfrm>
          <a:off x="4437779" y="4728177"/>
          <a:ext cx="6273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" name="Equation" r:id="rId7" imgW="6273720" imgH="660240" progId="Equation.DSMT4">
                  <p:embed/>
                </p:oleObj>
              </mc:Choice>
              <mc:Fallback>
                <p:oleObj name="Equation" r:id="rId7" imgW="6273720" imgH="660240" progId="Equation.DSMT4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E268E2DD-CAC6-4F2B-BA0E-3585E0AAC5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7779" y="4728177"/>
                        <a:ext cx="6273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183A05F-FE24-49D8-AFD5-4E182E0BDF71}"/>
              </a:ext>
            </a:extLst>
          </p:cNvPr>
          <p:cNvSpPr txBox="1"/>
          <p:nvPr/>
        </p:nvSpPr>
        <p:spPr>
          <a:xfrm>
            <a:off x="4336179" y="5419868"/>
            <a:ext cx="437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i="1" dirty="0">
                <a:solidFill>
                  <a:srgbClr val="0000CC"/>
                </a:solidFill>
              </a:rPr>
              <a:t>VOF, density, mass flux, dynamic pressure, viscosity </a:t>
            </a:r>
            <a:endParaRPr lang="ko-KR" altLang="en-US" sz="1400" i="1" dirty="0">
              <a:solidFill>
                <a:srgbClr val="0000CC"/>
              </a:solidFill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16B26FD0-00D0-4415-9347-ED40F19C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160A50-450B-44F6-B27B-78169EFDB646}"/>
              </a:ext>
            </a:extLst>
          </p:cNvPr>
          <p:cNvSpPr/>
          <p:nvPr/>
        </p:nvSpPr>
        <p:spPr>
          <a:xfrm>
            <a:off x="1526253" y="3972609"/>
            <a:ext cx="829056" cy="424855"/>
          </a:xfrm>
          <a:prstGeom prst="rect">
            <a:avLst/>
          </a:prstGeom>
          <a:solidFill>
            <a:schemeClr val="accent4">
              <a:alpha val="63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Body</a:t>
            </a:r>
            <a:endParaRPr 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11DBD9-F0FF-4FBF-A8DD-CD7815E39BF9}"/>
              </a:ext>
            </a:extLst>
          </p:cNvPr>
          <p:cNvCxnSpPr>
            <a:cxnSpLocks/>
          </p:cNvCxnSpPr>
          <p:nvPr/>
        </p:nvCxnSpPr>
        <p:spPr>
          <a:xfrm>
            <a:off x="4826728" y="2812603"/>
            <a:ext cx="3146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0A2855-0CBD-466B-9F34-474CEABFB086}"/>
              </a:ext>
            </a:extLst>
          </p:cNvPr>
          <p:cNvSpPr txBox="1"/>
          <p:nvPr/>
        </p:nvSpPr>
        <p:spPr>
          <a:xfrm>
            <a:off x="4292096" y="3483624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 dirty="0"/>
              <a:t>Governing equations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03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923A2F0-AD58-4825-AA3B-4386FC74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332" y="3978000"/>
            <a:ext cx="4910769" cy="288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Preliminary study: Interface treatment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119577"/>
            <a:ext cx="10918755" cy="48092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The interface treatment schemes</a:t>
            </a:r>
          </a:p>
          <a:p>
            <a:pPr marL="0" indent="0">
              <a:lnSpc>
                <a:spcPct val="120000"/>
              </a:lnSpc>
              <a:buNone/>
            </a:pPr>
            <a:endParaRPr lang="fr-FR" sz="7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u="sng" dirty="0"/>
              <a:t>Interface </a:t>
            </a:r>
            <a:r>
              <a:rPr lang="en-US" u="sng" dirty="0"/>
              <a:t>capturing scheme</a:t>
            </a:r>
            <a:r>
              <a:rPr lang="en-US" dirty="0"/>
              <a:t>: </a:t>
            </a:r>
            <a:endParaRPr lang="fr-FR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u="sng" dirty="0"/>
              <a:t>Interface </a:t>
            </a:r>
            <a:r>
              <a:rPr lang="en-US" u="sng" dirty="0"/>
              <a:t>advection scheme</a:t>
            </a:r>
            <a:r>
              <a:rPr lang="en-US" dirty="0"/>
              <a:t>:</a:t>
            </a:r>
            <a:endParaRPr lang="fr-FR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u="sng" dirty="0"/>
              <a:t>Interface </a:t>
            </a:r>
            <a:r>
              <a:rPr lang="en-US" u="sng" dirty="0"/>
              <a:t>boundary condition</a:t>
            </a:r>
            <a:r>
              <a:rPr lang="en-US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AAA40-D73F-4BA5-9B32-7F475E458CEB}"/>
              </a:ext>
            </a:extLst>
          </p:cNvPr>
          <p:cNvSpPr txBox="1"/>
          <p:nvPr/>
        </p:nvSpPr>
        <p:spPr>
          <a:xfrm>
            <a:off x="5346321" y="198935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How to define(</a:t>
            </a:r>
            <a:r>
              <a:rPr lang="fr-FR" altLang="ko-KR" dirty="0">
                <a:solidFill>
                  <a:srgbClr val="C00000"/>
                </a:solidFill>
              </a:rPr>
              <a:t>capture</a:t>
            </a:r>
            <a:r>
              <a:rPr lang="fr-FR" altLang="ko-KR" dirty="0"/>
              <a:t>) the free surface.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399C2-0FB9-4B9D-82D9-59F9850626EC}"/>
              </a:ext>
            </a:extLst>
          </p:cNvPr>
          <p:cNvSpPr txBox="1"/>
          <p:nvPr/>
        </p:nvSpPr>
        <p:spPr>
          <a:xfrm>
            <a:off x="5346321" y="279603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How to </a:t>
            </a:r>
            <a:r>
              <a:rPr lang="fr-FR" altLang="ko-KR" dirty="0">
                <a:solidFill>
                  <a:srgbClr val="C00000"/>
                </a:solidFill>
              </a:rPr>
              <a:t>move</a:t>
            </a:r>
            <a:r>
              <a:rPr lang="fr-FR" altLang="ko-KR" dirty="0"/>
              <a:t> interface in time.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85D7A-9BAA-47F8-80A6-99A97A6BD81A}"/>
              </a:ext>
            </a:extLst>
          </p:cNvPr>
          <p:cNvSpPr txBox="1"/>
          <p:nvPr/>
        </p:nvSpPr>
        <p:spPr>
          <a:xfrm>
            <a:off x="5346321" y="3560680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How to define the </a:t>
            </a:r>
            <a:r>
              <a:rPr lang="fr-FR" altLang="ko-KR" dirty="0">
                <a:solidFill>
                  <a:srgbClr val="C00000"/>
                </a:solidFill>
              </a:rPr>
              <a:t>physical properties </a:t>
            </a:r>
            <a:r>
              <a:rPr lang="fr-FR" altLang="ko-KR" dirty="0"/>
              <a:t>at the interface.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31A50-8E19-4ADC-AD03-B3C3D68208A7}"/>
              </a:ext>
            </a:extLst>
          </p:cNvPr>
          <p:cNvSpPr txBox="1"/>
          <p:nvPr/>
        </p:nvSpPr>
        <p:spPr>
          <a:xfrm>
            <a:off x="8265500" y="579483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chemeClr val="accent1"/>
                </a:solidFill>
              </a:rPr>
              <a:t>Ref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1B6A902-19CA-4795-9C50-E0D0326642D6}"/>
              </a:ext>
            </a:extLst>
          </p:cNvPr>
          <p:cNvCxnSpPr>
            <a:cxnSpLocks/>
          </p:cNvCxnSpPr>
          <p:nvPr/>
        </p:nvCxnSpPr>
        <p:spPr>
          <a:xfrm>
            <a:off x="8732482" y="5058874"/>
            <a:ext cx="14283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6A5B44-8702-4433-8D98-FAD69F66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24DAB-921C-4352-8B0E-285C04055B6E}"/>
              </a:ext>
            </a:extLst>
          </p:cNvPr>
          <p:cNvSpPr txBox="1"/>
          <p:nvPr/>
        </p:nvSpPr>
        <p:spPr>
          <a:xfrm>
            <a:off x="435045" y="4715355"/>
            <a:ext cx="3847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The interface capturing scheme is VOF.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3830AA-B848-4494-AD02-695A3430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47" y="23705"/>
            <a:ext cx="2527300" cy="3123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543DE-FA1B-4299-A90B-3082905EC6FD}"/>
              </a:ext>
            </a:extLst>
          </p:cNvPr>
          <p:cNvSpPr txBox="1"/>
          <p:nvPr/>
        </p:nvSpPr>
        <p:spPr>
          <a:xfrm>
            <a:off x="271824" y="4315245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 dirty="0"/>
              <a:t>Periodic wave propagation test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243D4-857D-4C0A-8DBF-4B3746EDC52C}"/>
              </a:ext>
            </a:extLst>
          </p:cNvPr>
          <p:cNvSpPr txBox="1"/>
          <p:nvPr/>
        </p:nvSpPr>
        <p:spPr>
          <a:xfrm>
            <a:off x="8876485" y="5079446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FF0000"/>
                </a:solidFill>
              </a:rPr>
              <a:t>Finer grid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14EA7-F4E3-4258-97EE-6AE22FBDA8F7}"/>
              </a:ext>
            </a:extLst>
          </p:cNvPr>
          <p:cNvSpPr txBox="1"/>
          <p:nvPr/>
        </p:nvSpPr>
        <p:spPr>
          <a:xfrm>
            <a:off x="9711730" y="6654873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 dirty="0">
                <a:solidFill>
                  <a:schemeClr val="accent1"/>
                </a:solidFill>
              </a:rPr>
              <a:t>Ref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C6A24D6-CE33-4E44-9052-D8E6A6A07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70" r="3311"/>
          <a:stretch/>
        </p:blipFill>
        <p:spPr>
          <a:xfrm>
            <a:off x="271824" y="5105295"/>
            <a:ext cx="5468958" cy="14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0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1BA304-231F-4751-A09C-8BCBD880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71" y="1552948"/>
            <a:ext cx="5840362" cy="2395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Preliminary study: Waves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962265"/>
            <a:ext cx="10918755" cy="6604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Wave generation and absorption.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894BBF1-ACE1-4B66-A68B-10D84469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9AD8438-DA5E-4461-A88F-617DA273C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2926"/>
              </p:ext>
            </p:extLst>
          </p:nvPr>
        </p:nvGraphicFramePr>
        <p:xfrm>
          <a:off x="852488" y="5286732"/>
          <a:ext cx="568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name="Equation" r:id="rId5" imgW="5689440" imgH="507960" progId="Equation.DSMT4">
                  <p:embed/>
                </p:oleObj>
              </mc:Choice>
              <mc:Fallback>
                <p:oleObj name="Equation" r:id="rId5" imgW="5689440" imgH="507960" progId="Equation.DSMT4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7B951217-8167-45CA-8C14-EE9E31F2B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5286732"/>
                        <a:ext cx="5689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1D9C2F01-0D03-4019-8357-EE3D1E95C3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53400"/>
              </p:ext>
            </p:extLst>
          </p:nvPr>
        </p:nvGraphicFramePr>
        <p:xfrm>
          <a:off x="872169" y="5810866"/>
          <a:ext cx="215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7" imgW="2158920" imgH="317160" progId="Equation.DSMT4">
                  <p:embed/>
                </p:oleObj>
              </mc:Choice>
              <mc:Fallback>
                <p:oleObj name="Equation" r:id="rId7" imgW="2158920" imgH="31716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C9AD8438-DA5E-4461-A88F-617DA273C7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2169" y="5810866"/>
                        <a:ext cx="215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E8A238B-34F0-4998-AD6E-07A82B64E5DB}"/>
              </a:ext>
            </a:extLst>
          </p:cNvPr>
          <p:cNvSpPr txBox="1"/>
          <p:nvPr/>
        </p:nvSpPr>
        <p:spPr>
          <a:xfrm>
            <a:off x="744419" y="4933056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Increased viscosity &amp; artificial damping source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F40C8-472D-4230-99BE-B244336DE16A}"/>
              </a:ext>
            </a:extLst>
          </p:cNvPr>
          <p:cNvSpPr txBox="1"/>
          <p:nvPr/>
        </p:nvSpPr>
        <p:spPr>
          <a:xfrm>
            <a:off x="398171" y="404140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>
                <a:solidFill>
                  <a:srgbClr val="C00000"/>
                </a:solidFill>
              </a:rPr>
              <a:t>Explicit Relaxation method </a:t>
            </a:r>
            <a:r>
              <a:rPr lang="fr-FR" altLang="ko-KR" dirty="0"/>
              <a:t>is used to generate wave.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EA46A-E82B-4147-A53A-8EB0EA745F58}"/>
              </a:ext>
            </a:extLst>
          </p:cNvPr>
          <p:cNvSpPr txBox="1"/>
          <p:nvPr/>
        </p:nvSpPr>
        <p:spPr>
          <a:xfrm>
            <a:off x="398171" y="4454971"/>
            <a:ext cx="388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Various outlet conditions are studied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DE64F-B50D-4EA7-B273-503E4637E9BD}"/>
              </a:ext>
            </a:extLst>
          </p:cNvPr>
          <p:cNvSpPr txBox="1"/>
          <p:nvPr/>
        </p:nvSpPr>
        <p:spPr>
          <a:xfrm>
            <a:off x="744418" y="6174437"/>
            <a:ext cx="4939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Relaxation to incident wave &amp; no wave (calm water).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B3080-1BC3-4669-AAA3-9B4BF210A3CE}"/>
              </a:ext>
            </a:extLst>
          </p:cNvPr>
          <p:cNvSpPr txBox="1"/>
          <p:nvPr/>
        </p:nvSpPr>
        <p:spPr>
          <a:xfrm>
            <a:off x="744418" y="6508618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/>
              <a:t>Mesh streatched outlet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734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Preliminary study: Waves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188408"/>
            <a:ext cx="10918755" cy="6604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Wave generation and absorption.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894BBF1-ACE1-4B66-A68B-10D84469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1543B6-8B81-4FEC-983B-F555D95C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1" y="3092509"/>
            <a:ext cx="6763295" cy="3127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94981D-990F-4B36-8619-3E1088381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1" r="14626" b="11849"/>
          <a:stretch/>
        </p:blipFill>
        <p:spPr>
          <a:xfrm>
            <a:off x="7816643" y="3092509"/>
            <a:ext cx="3439981" cy="2682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F5614-F9A7-4010-A4B5-B10F8E1936DA}"/>
              </a:ext>
            </a:extLst>
          </p:cNvPr>
          <p:cNvSpPr txBox="1"/>
          <p:nvPr/>
        </p:nvSpPr>
        <p:spPr>
          <a:xfrm>
            <a:off x="604408" y="2429837"/>
            <a:ext cx="99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If without body,</a:t>
            </a:r>
            <a:r>
              <a:rPr lang="fr-FR" altLang="ko-KR" dirty="0">
                <a:solidFill>
                  <a:srgbClr val="FF0000"/>
                </a:solidFill>
              </a:rPr>
              <a:t> Indicent wave outlet condition </a:t>
            </a:r>
            <a:r>
              <a:rPr lang="fr-FR" altLang="ko-KR" dirty="0"/>
              <a:t>gives most stable and precise wave propagation.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D7516-D29A-4DFD-8751-95AD6AFD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31"/>
          <a:stretch/>
        </p:blipFill>
        <p:spPr>
          <a:xfrm>
            <a:off x="7816643" y="5987874"/>
            <a:ext cx="3636877" cy="232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44B51-7628-4C4A-93E8-C429D78F07EA}"/>
              </a:ext>
            </a:extLst>
          </p:cNvPr>
          <p:cNvSpPr txBox="1"/>
          <p:nvPr/>
        </p:nvSpPr>
        <p:spPr>
          <a:xfrm>
            <a:off x="604408" y="2040841"/>
            <a:ext cx="102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If the condition of outlet is different to the incoming wave, it makes wave reflection and phase shift.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14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Numerical Improvement </a:t>
            </a:r>
            <a:r>
              <a:rPr lang="fr-FR" sz="2400" b="1" dirty="0">
                <a:ea typeface="Tahoma" panose="020B0604030504040204" pitchFamily="34" charset="0"/>
              </a:rPr>
              <a:t>Higher-order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0346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Higher-order scheme.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D9D0AF-7080-4DC9-ACC2-4A699491DF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435045" y="2883007"/>
            <a:ext cx="4126242" cy="32364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0E6C5E-24E4-4DE0-B7E4-82A44ED0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031" y="2883007"/>
            <a:ext cx="6597344" cy="2703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7799A-0F2E-42CD-A55A-781961930FCC}"/>
              </a:ext>
            </a:extLst>
          </p:cNvPr>
          <p:cNvSpPr txBox="1"/>
          <p:nvPr/>
        </p:nvSpPr>
        <p:spPr>
          <a:xfrm>
            <a:off x="1333099" y="2365703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>
                <a:solidFill>
                  <a:srgbClr val="000099"/>
                </a:solidFill>
              </a:rPr>
              <a:t>Spatial scheme</a:t>
            </a:r>
            <a:endParaRPr lang="ko-KR" altLang="en-US" sz="2400" b="1" dirty="0">
              <a:solidFill>
                <a:srgbClr val="0000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7F853-3FD8-47ED-923C-3F0760A0909F}"/>
              </a:ext>
            </a:extLst>
          </p:cNvPr>
          <p:cNvSpPr txBox="1"/>
          <p:nvPr/>
        </p:nvSpPr>
        <p:spPr>
          <a:xfrm>
            <a:off x="7246300" y="2358354"/>
            <a:ext cx="277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 b="1" dirty="0">
                <a:solidFill>
                  <a:srgbClr val="000099"/>
                </a:solidFill>
              </a:rPr>
              <a:t>Temporal scheme</a:t>
            </a:r>
            <a:endParaRPr lang="ko-KR" altLang="en-US" sz="2400" b="1" dirty="0">
              <a:solidFill>
                <a:srgbClr val="000099"/>
              </a:solidFill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199DE-A446-4EC7-8772-54518054ADF9}"/>
              </a:ext>
            </a:extLst>
          </p:cNvPr>
          <p:cNvSpPr txBox="1"/>
          <p:nvPr/>
        </p:nvSpPr>
        <p:spPr>
          <a:xfrm>
            <a:off x="435045" y="1821363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The higher-order schemes are believed to have the advectage on high-order accuracy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BE6A9-08B1-4CA0-A48D-A7C953EF7CA3}"/>
              </a:ext>
            </a:extLst>
          </p:cNvPr>
          <p:cNvSpPr txBox="1"/>
          <p:nvPr/>
        </p:nvSpPr>
        <p:spPr>
          <a:xfrm>
            <a:off x="709301" y="5891852"/>
            <a:ext cx="396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Algorithms and its applications are complicated.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7126F-40B8-4770-84C9-D36D1FD6AE2B}"/>
              </a:ext>
            </a:extLst>
          </p:cNvPr>
          <p:cNvSpPr/>
          <p:nvPr/>
        </p:nvSpPr>
        <p:spPr>
          <a:xfrm>
            <a:off x="5267739" y="2365703"/>
            <a:ext cx="6678008" cy="3753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CE794-26D2-49FB-9C76-DBC5B9D26423}"/>
              </a:ext>
            </a:extLst>
          </p:cNvPr>
          <p:cNvSpPr txBox="1"/>
          <p:nvPr/>
        </p:nvSpPr>
        <p:spPr>
          <a:xfrm>
            <a:off x="595559" y="635382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The temporal schemes are studied first, beacuse it is more simple.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271E-89AB-409A-A2D0-39E3F18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ea typeface="Tahoma" panose="020B0604030504040204" pitchFamily="34" charset="0"/>
              </a:rPr>
              <a:t>Higher-order temporal schemes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AA93B-70D8-4614-AC6B-66666A77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45" y="1217898"/>
            <a:ext cx="10918755" cy="6627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b="1" dirty="0"/>
              <a:t>Diagonally Implicit Runge-Kutta (DIRK) method</a:t>
            </a:r>
            <a:endParaRPr lang="en-US" dirty="0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1746A34C-FC99-46DC-BE0E-5097044D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413D6A7-5598-42C1-84B0-8BE2D65E8EF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4E69-313B-4B67-B15C-05A5F5E8A960}"/>
              </a:ext>
            </a:extLst>
          </p:cNvPr>
          <p:cNvSpPr txBox="1"/>
          <p:nvPr/>
        </p:nvSpPr>
        <p:spPr>
          <a:xfrm>
            <a:off x="9312253" y="1869148"/>
            <a:ext cx="277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dirty="0"/>
              <a:t>Only SA DIRKs are used.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60FF5D-D8F7-47A8-A403-BB2D7B881D68}"/>
              </a:ext>
            </a:extLst>
          </p:cNvPr>
          <p:cNvSpPr txBox="1"/>
          <p:nvPr/>
        </p:nvSpPr>
        <p:spPr>
          <a:xfrm>
            <a:off x="987494" y="643017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400" dirty="0"/>
              <a:t>Butcher matrix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06102F-2F22-452B-A8A2-9F59700C4A99}"/>
              </a:ext>
            </a:extLst>
          </p:cNvPr>
          <p:cNvGrpSpPr/>
          <p:nvPr/>
        </p:nvGrpSpPr>
        <p:grpSpPr>
          <a:xfrm>
            <a:off x="6364810" y="2285615"/>
            <a:ext cx="5562600" cy="3665800"/>
            <a:chOff x="6364810" y="2285615"/>
            <a:chExt cx="5562600" cy="36658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7C24670-823A-4DA7-8EA9-32AC8E9F8959}"/>
                </a:ext>
              </a:extLst>
            </p:cNvPr>
            <p:cNvGrpSpPr/>
            <p:nvPr/>
          </p:nvGrpSpPr>
          <p:grpSpPr>
            <a:xfrm>
              <a:off x="6364810" y="2285615"/>
              <a:ext cx="5562600" cy="3665800"/>
              <a:chOff x="6364810" y="2285615"/>
              <a:chExt cx="5562600" cy="366580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64E4973-FDA9-492B-B545-40BAB36FE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4810" y="2285615"/>
                <a:ext cx="5562600" cy="3665800"/>
              </a:xfrm>
              <a:prstGeom prst="rect">
                <a:avLst/>
              </a:prstGeom>
            </p:spPr>
          </p:pic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689CD154-9B29-4143-A2E3-36A1D1534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0521" y="2657918"/>
                <a:ext cx="1254453" cy="7400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C959FE9-EF22-4ACF-9693-6568F06F34BE}"/>
                  </a:ext>
                </a:extLst>
              </p:cNvPr>
              <p:cNvSpPr/>
              <p:nvPr/>
            </p:nvSpPr>
            <p:spPr>
              <a:xfrm>
                <a:off x="7054645" y="4056462"/>
                <a:ext cx="2068103" cy="30777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AB5E51A-AD1D-4FD2-98A9-AD9383F9F337}"/>
                  </a:ext>
                </a:extLst>
              </p:cNvPr>
              <p:cNvSpPr/>
              <p:nvPr/>
            </p:nvSpPr>
            <p:spPr>
              <a:xfrm>
                <a:off x="9526175" y="4859451"/>
                <a:ext cx="2068103" cy="516250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428C74-6EA6-4AE1-9420-9EBCC7CD4A53}"/>
                </a:ext>
              </a:extLst>
            </p:cNvPr>
            <p:cNvSpPr txBox="1"/>
            <p:nvPr/>
          </p:nvSpPr>
          <p:spPr>
            <a:xfrm>
              <a:off x="7236067" y="2319939"/>
              <a:ext cx="1909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1400" dirty="0"/>
                <a:t>Singly Diagonally IRK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225AC7-62B8-4A0A-AA49-4A22B960772A}"/>
                </a:ext>
              </a:extLst>
            </p:cNvPr>
            <p:cNvSpPr txBox="1"/>
            <p:nvPr/>
          </p:nvSpPr>
          <p:spPr>
            <a:xfrm>
              <a:off x="9721885" y="2330263"/>
              <a:ext cx="1955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1400" dirty="0"/>
                <a:t>SDIRK Stiffly accurate</a:t>
              </a:r>
              <a:endParaRPr lang="ko-KR" altLang="en-US" sz="14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C1280-D852-4502-B089-20C3D144E8FD}"/>
                </a:ext>
              </a:extLst>
            </p:cNvPr>
            <p:cNvSpPr/>
            <p:nvPr/>
          </p:nvSpPr>
          <p:spPr>
            <a:xfrm>
              <a:off x="9526175" y="3398001"/>
              <a:ext cx="2068103" cy="51625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1CEBDE-7C88-4D1F-827E-E0D25205F443}"/>
                </a:ext>
              </a:extLst>
            </p:cNvPr>
            <p:cNvSpPr txBox="1"/>
            <p:nvPr/>
          </p:nvSpPr>
          <p:spPr>
            <a:xfrm>
              <a:off x="7423519" y="5375117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1400" dirty="0"/>
                <a:t>Explicit first SDIRK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729EAC-82C5-4AE8-BCCD-C0F2E62CAB08}"/>
                </a:ext>
              </a:extLst>
            </p:cNvPr>
            <p:cNvSpPr txBox="1"/>
            <p:nvPr/>
          </p:nvSpPr>
          <p:spPr>
            <a:xfrm>
              <a:off x="9987793" y="53884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ko-KR" sz="1400" dirty="0"/>
                <a:t>ESDIRK SA</a:t>
              </a:r>
              <a:endParaRPr lang="ko-KR" altLang="en-US" sz="1400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5C909A-DD9D-42EA-9E7C-4E7A873CC0A0}"/>
              </a:ext>
            </a:extLst>
          </p:cNvPr>
          <p:cNvSpPr/>
          <p:nvPr/>
        </p:nvSpPr>
        <p:spPr>
          <a:xfrm>
            <a:off x="9367177" y="2325371"/>
            <a:ext cx="2498873" cy="3354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08380-04E1-40A3-8C79-9C731F7BE75C}"/>
              </a:ext>
            </a:extLst>
          </p:cNvPr>
          <p:cNvSpPr txBox="1"/>
          <p:nvPr/>
        </p:nvSpPr>
        <p:spPr>
          <a:xfrm>
            <a:off x="1863034" y="2040224"/>
            <a:ext cx="72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41645-F9B6-491C-9D14-46B68889B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90" y="1976351"/>
            <a:ext cx="6464073" cy="246783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C4EEB4-56E7-4253-8332-7F762A656F6B}"/>
              </a:ext>
            </a:extLst>
          </p:cNvPr>
          <p:cNvSpPr/>
          <p:nvPr/>
        </p:nvSpPr>
        <p:spPr>
          <a:xfrm>
            <a:off x="2470676" y="2872137"/>
            <a:ext cx="217975" cy="2373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3F593F-8C62-408E-BEDC-5C78F2E9EF92}"/>
              </a:ext>
            </a:extLst>
          </p:cNvPr>
          <p:cNvSpPr/>
          <p:nvPr/>
        </p:nvSpPr>
        <p:spPr>
          <a:xfrm>
            <a:off x="3536540" y="3919593"/>
            <a:ext cx="198159" cy="2373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263BE-E1D1-499C-AE13-906C42686968}"/>
              </a:ext>
            </a:extLst>
          </p:cNvPr>
          <p:cNvSpPr/>
          <p:nvPr/>
        </p:nvSpPr>
        <p:spPr>
          <a:xfrm>
            <a:off x="6088471" y="3415778"/>
            <a:ext cx="163768" cy="19615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9504603-9518-4512-83F6-7C150E27B3B3}"/>
              </a:ext>
            </a:extLst>
          </p:cNvPr>
          <p:cNvCxnSpPr>
            <a:cxnSpLocks/>
          </p:cNvCxnSpPr>
          <p:nvPr/>
        </p:nvCxnSpPr>
        <p:spPr>
          <a:xfrm>
            <a:off x="2293148" y="3164524"/>
            <a:ext cx="162670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07B550-2C5E-4725-8F56-D7EFA5BEBABA}"/>
              </a:ext>
            </a:extLst>
          </p:cNvPr>
          <p:cNvSpPr txBox="1"/>
          <p:nvPr/>
        </p:nvSpPr>
        <p:spPr>
          <a:xfrm>
            <a:off x="2279559" y="3214617"/>
            <a:ext cx="162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/>
              <a:t>Diagonally implicit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ED229-64B2-4E02-9847-95684790D82F}"/>
              </a:ext>
            </a:extLst>
          </p:cNvPr>
          <p:cNvSpPr txBox="1"/>
          <p:nvPr/>
        </p:nvSpPr>
        <p:spPr>
          <a:xfrm>
            <a:off x="4979304" y="2571334"/>
            <a:ext cx="76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/>
              <a:t>Explicit</a:t>
            </a:r>
            <a:endParaRPr lang="ko-KR" altLang="en-US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AEB0710-862F-4105-8B8B-8F1206ECD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91" y="4798197"/>
            <a:ext cx="2233113" cy="1558153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E985DB7-21AD-4F14-82BA-F937D5A92B3F}"/>
              </a:ext>
            </a:extLst>
          </p:cNvPr>
          <p:cNvCxnSpPr>
            <a:cxnSpLocks/>
          </p:cNvCxnSpPr>
          <p:nvPr/>
        </p:nvCxnSpPr>
        <p:spPr>
          <a:xfrm>
            <a:off x="651591" y="5065318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0766602-F217-4145-B7F4-E9F38E3BFD23}"/>
              </a:ext>
            </a:extLst>
          </p:cNvPr>
          <p:cNvCxnSpPr>
            <a:cxnSpLocks/>
          </p:cNvCxnSpPr>
          <p:nvPr/>
        </p:nvCxnSpPr>
        <p:spPr>
          <a:xfrm>
            <a:off x="651591" y="5341785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C6548FC-3774-4DAA-8327-6AB152F6C5CC}"/>
              </a:ext>
            </a:extLst>
          </p:cNvPr>
          <p:cNvCxnSpPr>
            <a:cxnSpLocks/>
          </p:cNvCxnSpPr>
          <p:nvPr/>
        </p:nvCxnSpPr>
        <p:spPr>
          <a:xfrm>
            <a:off x="651591" y="5618252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2C8EB8-A5A5-4118-8FEC-0B903E05ADB4}"/>
              </a:ext>
            </a:extLst>
          </p:cNvPr>
          <p:cNvCxnSpPr>
            <a:cxnSpLocks/>
          </p:cNvCxnSpPr>
          <p:nvPr/>
        </p:nvCxnSpPr>
        <p:spPr>
          <a:xfrm>
            <a:off x="651591" y="5894720"/>
            <a:ext cx="2162001" cy="0"/>
          </a:xfrm>
          <a:prstGeom prst="straightConnector1">
            <a:avLst/>
          </a:prstGeom>
          <a:ln w="12700">
            <a:solidFill>
              <a:srgbClr val="0000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BACDCB-885E-4B40-B332-E1C8A36E692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18147" y="4444181"/>
            <a:ext cx="778480" cy="4152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7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44293</TotalTime>
  <Words>1293</Words>
  <Application>Microsoft Office PowerPoint</Application>
  <PresentationFormat>와이드스크린</PresentationFormat>
  <Paragraphs>271</Paragraphs>
  <Slides>27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Calibri</vt:lpstr>
      <vt:lpstr>Wingdings</vt:lpstr>
      <vt:lpstr>디자인 사용자 지정</vt:lpstr>
      <vt:lpstr>Equation</vt:lpstr>
      <vt:lpstr>PowerPoint 프레젠테이션</vt:lpstr>
      <vt:lpstr>General information  </vt:lpstr>
      <vt:lpstr>Objective</vt:lpstr>
      <vt:lpstr>What makes the problem complicated?</vt:lpstr>
      <vt:lpstr>Preliminary study: Interface treatment</vt:lpstr>
      <vt:lpstr>Preliminary study: Waves</vt:lpstr>
      <vt:lpstr>Preliminary study: Waves</vt:lpstr>
      <vt:lpstr>Numerical Improvement Higher-order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temporal schemes</vt:lpstr>
      <vt:lpstr>Higher-order spatial schemes</vt:lpstr>
      <vt:lpstr>PowerPoint 프레젠테이션</vt:lpstr>
      <vt:lpstr>Higher-order temporal schemes</vt:lpstr>
      <vt:lpstr>Higher-order temporal schemes</vt:lpstr>
      <vt:lpstr>Higher-order temporal schemes: ALE</vt:lpstr>
      <vt:lpstr>Preliminary study: Waves</vt:lpstr>
    </vt:vector>
  </TitlesOfParts>
  <Company>MOSWO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Dominique</dc:creator>
  <cp:lastModifiedBy>young jun kim</cp:lastModifiedBy>
  <cp:revision>1173</cp:revision>
  <dcterms:created xsi:type="dcterms:W3CDTF">2017-01-05T13:27:53Z</dcterms:created>
  <dcterms:modified xsi:type="dcterms:W3CDTF">2019-10-09T09:44:57Z</dcterms:modified>
</cp:coreProperties>
</file>